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2" r:id="rId3"/>
    <p:sldId id="262" r:id="rId4"/>
    <p:sldId id="284" r:id="rId5"/>
    <p:sldId id="355" r:id="rId6"/>
    <p:sldId id="356" r:id="rId7"/>
    <p:sldId id="357" r:id="rId8"/>
    <p:sldId id="257" r:id="rId9"/>
    <p:sldId id="283" r:id="rId10"/>
    <p:sldId id="258" r:id="rId11"/>
    <p:sldId id="259" r:id="rId12"/>
    <p:sldId id="260" r:id="rId13"/>
    <p:sldId id="261" r:id="rId14"/>
    <p:sldId id="263" r:id="rId15"/>
    <p:sldId id="264" r:id="rId16"/>
    <p:sldId id="265" r:id="rId17"/>
    <p:sldId id="266" r:id="rId18"/>
    <p:sldId id="267" r:id="rId19"/>
    <p:sldId id="285" r:id="rId20"/>
    <p:sldId id="287" r:id="rId21"/>
    <p:sldId id="288" r:id="rId22"/>
    <p:sldId id="268" r:id="rId23"/>
    <p:sldId id="279" r:id="rId24"/>
    <p:sldId id="269" r:id="rId25"/>
    <p:sldId id="270" r:id="rId26"/>
    <p:sldId id="271" r:id="rId27"/>
    <p:sldId id="272" r:id="rId28"/>
    <p:sldId id="280" r:id="rId29"/>
    <p:sldId id="273" r:id="rId30"/>
    <p:sldId id="438" r:id="rId31"/>
    <p:sldId id="275" r:id="rId32"/>
    <p:sldId id="281" r:id="rId33"/>
    <p:sldId id="276" r:id="rId34"/>
    <p:sldId id="324" r:id="rId35"/>
    <p:sldId id="316" r:id="rId36"/>
    <p:sldId id="317" r:id="rId37"/>
    <p:sldId id="318" r:id="rId38"/>
    <p:sldId id="319" r:id="rId39"/>
    <p:sldId id="320" r:id="rId40"/>
    <p:sldId id="321" r:id="rId41"/>
    <p:sldId id="322" r:id="rId42"/>
    <p:sldId id="323" r:id="rId43"/>
    <p:sldId id="326" r:id="rId44"/>
    <p:sldId id="327" r:id="rId45"/>
    <p:sldId id="325" r:id="rId46"/>
    <p:sldId id="328" r:id="rId47"/>
    <p:sldId id="329" r:id="rId48"/>
    <p:sldId id="330" r:id="rId49"/>
    <p:sldId id="331" r:id="rId50"/>
    <p:sldId id="332" r:id="rId51"/>
    <p:sldId id="333" r:id="rId52"/>
    <p:sldId id="334" r:id="rId53"/>
    <p:sldId id="337" r:id="rId54"/>
    <p:sldId id="338" r:id="rId55"/>
    <p:sldId id="339" r:id="rId56"/>
    <p:sldId id="335" r:id="rId57"/>
    <p:sldId id="336" r:id="rId58"/>
    <p:sldId id="341" r:id="rId59"/>
    <p:sldId id="342" r:id="rId60"/>
    <p:sldId id="340" r:id="rId61"/>
    <p:sldId id="343"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305" r:id="rId79"/>
    <p:sldId id="306" r:id="rId80"/>
    <p:sldId id="307" r:id="rId81"/>
    <p:sldId id="308" r:id="rId82"/>
    <p:sldId id="309" r:id="rId83"/>
    <p:sldId id="310" r:id="rId84"/>
    <p:sldId id="311" r:id="rId85"/>
    <p:sldId id="312" r:id="rId86"/>
    <p:sldId id="313" r:id="rId87"/>
    <p:sldId id="314" r:id="rId88"/>
    <p:sldId id="315" r:id="rId89"/>
    <p:sldId id="344" r:id="rId90"/>
    <p:sldId id="345" r:id="rId91"/>
    <p:sldId id="358" r:id="rId92"/>
    <p:sldId id="348" r:id="rId93"/>
    <p:sldId id="399" r:id="rId94"/>
    <p:sldId id="400" r:id="rId95"/>
    <p:sldId id="401" r:id="rId96"/>
    <p:sldId id="402" r:id="rId97"/>
    <p:sldId id="403" r:id="rId98"/>
    <p:sldId id="404" r:id="rId99"/>
    <p:sldId id="405" r:id="rId100"/>
    <p:sldId id="406" r:id="rId101"/>
    <p:sldId id="407" r:id="rId102"/>
    <p:sldId id="408" r:id="rId103"/>
    <p:sldId id="409" r:id="rId104"/>
    <p:sldId id="411" r:id="rId105"/>
    <p:sldId id="412" r:id="rId106"/>
    <p:sldId id="413" r:id="rId107"/>
    <p:sldId id="439" r:id="rId108"/>
    <p:sldId id="440" r:id="rId109"/>
    <p:sldId id="442" r:id="rId110"/>
    <p:sldId id="443" r:id="rId111"/>
    <p:sldId id="444" r:id="rId112"/>
    <p:sldId id="445" r:id="rId113"/>
    <p:sldId id="446" r:id="rId114"/>
    <p:sldId id="447" r:id="rId115"/>
    <p:sldId id="448" r:id="rId116"/>
    <p:sldId id="453" r:id="rId117"/>
    <p:sldId id="454" r:id="rId118"/>
    <p:sldId id="455" r:id="rId119"/>
    <p:sldId id="456" r:id="rId120"/>
    <p:sldId id="449" r:id="rId121"/>
    <p:sldId id="450" r:id="rId122"/>
    <p:sldId id="451" r:id="rId123"/>
    <p:sldId id="452" r:id="rId124"/>
    <p:sldId id="457" r:id="rId125"/>
    <p:sldId id="458" r:id="rId126"/>
    <p:sldId id="459" r:id="rId127"/>
    <p:sldId id="460" r:id="rId128"/>
    <p:sldId id="461" r:id="rId129"/>
    <p:sldId id="462" r:id="rId130"/>
    <p:sldId id="367" r:id="rId131"/>
    <p:sldId id="368" r:id="rId132"/>
    <p:sldId id="369" r:id="rId133"/>
    <p:sldId id="370" r:id="rId134"/>
    <p:sldId id="371" r:id="rId135"/>
    <p:sldId id="372" r:id="rId136"/>
    <p:sldId id="373" r:id="rId137"/>
    <p:sldId id="374" r:id="rId138"/>
    <p:sldId id="375" r:id="rId139"/>
    <p:sldId id="376" r:id="rId140"/>
    <p:sldId id="377" r:id="rId141"/>
    <p:sldId id="378" r:id="rId142"/>
    <p:sldId id="379" r:id="rId143"/>
    <p:sldId id="380" r:id="rId144"/>
    <p:sldId id="381" r:id="rId145"/>
    <p:sldId id="382" r:id="rId146"/>
    <p:sldId id="383" r:id="rId147"/>
    <p:sldId id="384" r:id="rId148"/>
    <p:sldId id="385" r:id="rId149"/>
    <p:sldId id="386" r:id="rId150"/>
    <p:sldId id="387" r:id="rId151"/>
    <p:sldId id="388" r:id="rId152"/>
    <p:sldId id="389" r:id="rId153"/>
    <p:sldId id="390" r:id="rId154"/>
    <p:sldId id="391" r:id="rId155"/>
    <p:sldId id="396" r:id="rId156"/>
    <p:sldId id="392" r:id="rId157"/>
    <p:sldId id="393" r:id="rId158"/>
    <p:sldId id="394" r:id="rId159"/>
    <p:sldId id="395" r:id="rId160"/>
    <p:sldId id="397" r:id="rId161"/>
    <p:sldId id="398" r:id="rId162"/>
    <p:sldId id="435" r:id="rId163"/>
    <p:sldId id="436" r:id="rId164"/>
    <p:sldId id="410" r:id="rId165"/>
    <p:sldId id="414" r:id="rId166"/>
    <p:sldId id="415" r:id="rId167"/>
    <p:sldId id="416" r:id="rId168"/>
    <p:sldId id="417" r:id="rId169"/>
    <p:sldId id="418" r:id="rId170"/>
    <p:sldId id="419" r:id="rId171"/>
    <p:sldId id="437" r:id="rId172"/>
    <p:sldId id="420" r:id="rId173"/>
    <p:sldId id="421" r:id="rId174"/>
    <p:sldId id="422" r:id="rId175"/>
    <p:sldId id="423" r:id="rId176"/>
    <p:sldId id="427" r:id="rId177"/>
    <p:sldId id="424" r:id="rId178"/>
    <p:sldId id="425" r:id="rId179"/>
    <p:sldId id="434" r:id="rId180"/>
    <p:sldId id="429" r:id="rId181"/>
    <p:sldId id="430" r:id="rId182"/>
    <p:sldId id="431" r:id="rId183"/>
    <p:sldId id="432" r:id="rId184"/>
    <p:sldId id="433" r:id="rId185"/>
    <p:sldId id="426" r:id="rId1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FF0066"/>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p:cViewPr>
        <p:scale>
          <a:sx n="76" d="100"/>
          <a:sy n="76" d="100"/>
        </p:scale>
        <p:origin x="-1206"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2EB815-8CA0-4420-AC4F-7076205BB01E}" type="datetimeFigureOut">
              <a:rPr lang="en-US" smtClean="0"/>
              <a:pPr/>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7C9D4-E679-4D24-92CF-3D41AE4CDD2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2EB815-8CA0-4420-AC4F-7076205BB01E}" type="datetimeFigureOut">
              <a:rPr lang="en-US" smtClean="0"/>
              <a:pPr/>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7C9D4-E679-4D24-92CF-3D41AE4CDD2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2EB815-8CA0-4420-AC4F-7076205BB01E}" type="datetimeFigureOut">
              <a:rPr lang="en-US" smtClean="0"/>
              <a:pPr/>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7C9D4-E679-4D24-92CF-3D41AE4CDD2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2EB815-8CA0-4420-AC4F-7076205BB01E}" type="datetimeFigureOut">
              <a:rPr lang="en-US" smtClean="0"/>
              <a:pPr/>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7C9D4-E679-4D24-92CF-3D41AE4CDD2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2EB815-8CA0-4420-AC4F-7076205BB01E}" type="datetimeFigureOut">
              <a:rPr lang="en-US" smtClean="0"/>
              <a:pPr/>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7C9D4-E679-4D24-92CF-3D41AE4CDD2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2EB815-8CA0-4420-AC4F-7076205BB01E}" type="datetimeFigureOut">
              <a:rPr lang="en-US" smtClean="0"/>
              <a:pPr/>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7C9D4-E679-4D24-92CF-3D41AE4CDD2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2EB815-8CA0-4420-AC4F-7076205BB01E}" type="datetimeFigureOut">
              <a:rPr lang="en-US" smtClean="0"/>
              <a:pPr/>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F7C9D4-E679-4D24-92CF-3D41AE4CDD2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2EB815-8CA0-4420-AC4F-7076205BB01E}" type="datetimeFigureOut">
              <a:rPr lang="en-US" smtClean="0"/>
              <a:pPr/>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F7C9D4-E679-4D24-92CF-3D41AE4CDD2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2EB815-8CA0-4420-AC4F-7076205BB01E}" type="datetimeFigureOut">
              <a:rPr lang="en-US" smtClean="0"/>
              <a:pPr/>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F7C9D4-E679-4D24-92CF-3D41AE4CDD2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2EB815-8CA0-4420-AC4F-7076205BB01E}" type="datetimeFigureOut">
              <a:rPr lang="en-US" smtClean="0"/>
              <a:pPr/>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7C9D4-E679-4D24-92CF-3D41AE4CDD2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2EB815-8CA0-4420-AC4F-7076205BB01E}" type="datetimeFigureOut">
              <a:rPr lang="en-US" smtClean="0"/>
              <a:pPr/>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7C9D4-E679-4D24-92CF-3D41AE4CDD2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2EB815-8CA0-4420-AC4F-7076205BB01E}" type="datetimeFigureOut">
              <a:rPr lang="en-US" smtClean="0"/>
              <a:pPr/>
              <a:t>5/21/2021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7C9D4-E679-4D24-92CF-3D41AE4CDD2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prepinsta.com/c-program/implementation-of-priority-queue-using-linked-list/" TargetMode="External"/><Relationship Id="rId2" Type="http://schemas.openxmlformats.org/officeDocument/2006/relationships/hyperlink" Target="https://prepinsta.com/c-program/priority-queue-using-arrays/#:~:text=Steps%20for%20Implementing%20Priority%20Queue%20in%20C&amp;text=Ask%20the%20data%20and%20its,user%20in%20Queue%20using%20rear" TargetMode="External"/><Relationship Id="rId1" Type="http://schemas.openxmlformats.org/officeDocument/2006/relationships/slideLayout" Target="../slideLayouts/slideLayout2.xml"/><Relationship Id="rId4" Type="http://schemas.openxmlformats.org/officeDocument/2006/relationships/hyperlink" Target="https://www.youtube.com/watch?v=UanMiicXMOg"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04800" y="2362200"/>
            <a:ext cx="8229600" cy="1470025"/>
          </a:xfrm>
        </p:spPr>
        <p:txBody>
          <a:bodyPr/>
          <a:lstStyle/>
          <a:p>
            <a:r>
              <a:rPr lang="en-US" b="1" dirty="0" smtClean="0">
                <a:solidFill>
                  <a:srgbClr val="FF0066"/>
                </a:solidFill>
                <a:latin typeface="Times New Roman" pitchFamily="18" charset="0"/>
                <a:cs typeface="Times New Roman" pitchFamily="18" charset="0"/>
              </a:rPr>
              <a:t>Data Structures</a:t>
            </a:r>
            <a:br>
              <a:rPr lang="en-US" b="1" dirty="0" smtClean="0">
                <a:solidFill>
                  <a:srgbClr val="FF0066"/>
                </a:solidFill>
                <a:latin typeface="Times New Roman" pitchFamily="18" charset="0"/>
                <a:cs typeface="Times New Roman" pitchFamily="18" charset="0"/>
              </a:rPr>
            </a:br>
            <a:r>
              <a:rPr lang="en-US" b="1" dirty="0" smtClean="0">
                <a:solidFill>
                  <a:srgbClr val="7030A0"/>
                </a:solidFill>
                <a:latin typeface="Times New Roman" pitchFamily="18" charset="0"/>
                <a:cs typeface="Times New Roman" pitchFamily="18" charset="0"/>
              </a:rPr>
              <a:t>QUEUE</a:t>
            </a:r>
            <a:endParaRPr lang="en-US" b="1" dirty="0">
              <a:solidFill>
                <a:srgbClr val="FF0066"/>
              </a:solidFill>
              <a:latin typeface="Times New Roman" pitchFamily="18" charset="0"/>
              <a:cs typeface="Times New Roman" pitchFamily="18" charset="0"/>
            </a:endParaRPr>
          </a:p>
        </p:txBody>
      </p:sp>
      <p:sp>
        <p:nvSpPr>
          <p:cNvPr id="6" name="Subtitle 2"/>
          <p:cNvSpPr>
            <a:spLocks noGrp="1"/>
          </p:cNvSpPr>
          <p:nvPr>
            <p:ph type="subTitle" idx="1"/>
          </p:nvPr>
        </p:nvSpPr>
        <p:spPr>
          <a:xfrm>
            <a:off x="1219200" y="5105400"/>
            <a:ext cx="6400800" cy="1752600"/>
          </a:xfrm>
        </p:spPr>
        <p:txBody>
          <a:bodyPr/>
          <a:lstStyle/>
          <a:p>
            <a:r>
              <a:rPr lang="en-US" b="1" dirty="0" err="1" smtClean="0">
                <a:ln w="1905"/>
                <a:solidFill>
                  <a:srgbClr val="FF0000"/>
                </a:solidFill>
                <a:effectLst>
                  <a:innerShdw blurRad="69850" dist="43180" dir="5400000">
                    <a:srgbClr val="000000">
                      <a:alpha val="65000"/>
                    </a:srgbClr>
                  </a:innerShdw>
                </a:effectLst>
              </a:rPr>
              <a:t>Dr.T.VEERAMANI</a:t>
            </a:r>
            <a:r>
              <a:rPr lang="en-US" b="1" dirty="0" smtClean="0">
                <a:ln w="1905"/>
                <a:solidFill>
                  <a:srgbClr val="FF0000"/>
                </a:solidFill>
                <a:effectLst>
                  <a:innerShdw blurRad="69850" dist="43180" dir="5400000">
                    <a:srgbClr val="000000">
                      <a:alpha val="65000"/>
                    </a:srgbClr>
                  </a:innerShdw>
                </a:effectLst>
              </a:rPr>
              <a:t>-CSE/SIST</a:t>
            </a:r>
            <a:endParaRPr lang="en-US" b="1" dirty="0">
              <a:ln w="1905"/>
              <a:solidFill>
                <a:srgbClr val="FF0000"/>
              </a:soli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638800"/>
          </a:xfrm>
        </p:spPr>
        <p:txBody>
          <a:bodyPr>
            <a:normAutofit/>
          </a:bodyPr>
          <a:lstStyle/>
          <a:p>
            <a:r>
              <a:rPr lang="en-US" sz="2800" b="1" dirty="0" smtClean="0">
                <a:solidFill>
                  <a:srgbClr val="C00000"/>
                </a:solidFill>
                <a:latin typeface="Times New Roman" pitchFamily="18" charset="0"/>
                <a:cs typeface="Times New Roman" pitchFamily="18" charset="0"/>
              </a:rPr>
              <a:t>Enqueue(x)</a:t>
            </a:r>
          </a:p>
          <a:p>
            <a:r>
              <a:rPr lang="en-US" sz="2800" b="1" dirty="0" smtClean="0">
                <a:solidFill>
                  <a:srgbClr val="C00000"/>
                </a:solidFill>
                <a:latin typeface="Times New Roman" pitchFamily="18" charset="0"/>
                <a:cs typeface="Times New Roman" pitchFamily="18" charset="0"/>
              </a:rPr>
              <a:t>Dequeue()</a:t>
            </a:r>
          </a:p>
          <a:p>
            <a:r>
              <a:rPr lang="en-US" sz="2800" b="1" dirty="0" smtClean="0">
                <a:solidFill>
                  <a:srgbClr val="C00000"/>
                </a:solidFill>
                <a:latin typeface="Times New Roman" pitchFamily="18" charset="0"/>
                <a:cs typeface="Times New Roman" pitchFamily="18" charset="0"/>
              </a:rPr>
              <a:t>Peek() or Front()</a:t>
            </a:r>
          </a:p>
          <a:p>
            <a:r>
              <a:rPr lang="en-US" sz="2800" b="1" dirty="0" err="1" smtClean="0">
                <a:solidFill>
                  <a:srgbClr val="C00000"/>
                </a:solidFill>
                <a:latin typeface="Times New Roman" pitchFamily="18" charset="0"/>
                <a:cs typeface="Times New Roman" pitchFamily="18" charset="0"/>
              </a:rPr>
              <a:t>isEmpty</a:t>
            </a:r>
            <a:r>
              <a:rPr lang="en-US" sz="2800" b="1" dirty="0" smtClean="0">
                <a:solidFill>
                  <a:srgbClr val="C00000"/>
                </a:solidFill>
                <a:latin typeface="Times New Roman" pitchFamily="18" charset="0"/>
                <a:cs typeface="Times New Roman" pitchFamily="18" charset="0"/>
              </a:rPr>
              <a:t>()</a:t>
            </a:r>
          </a:p>
          <a:p>
            <a:r>
              <a:rPr lang="en-US" sz="2800" b="1" dirty="0" err="1" smtClean="0">
                <a:solidFill>
                  <a:srgbClr val="C00000"/>
                </a:solidFill>
                <a:latin typeface="Times New Roman" pitchFamily="18" charset="0"/>
                <a:cs typeface="Times New Roman" pitchFamily="18" charset="0"/>
              </a:rPr>
              <a:t>isFull</a:t>
            </a:r>
            <a:r>
              <a:rPr lang="en-US" sz="2800" b="1" dirty="0" smtClean="0">
                <a:solidFill>
                  <a:srgbClr val="C00000"/>
                </a:solidFill>
                <a:latin typeface="Times New Roman" pitchFamily="18" charset="0"/>
                <a:cs typeface="Times New Roman" pitchFamily="18" charset="0"/>
              </a:rPr>
              <a:t>()</a:t>
            </a:r>
          </a:p>
          <a:p>
            <a:endParaRPr lang="en-US" sz="2800" b="1" dirty="0">
              <a:solidFill>
                <a:srgbClr val="C00000"/>
              </a:solidFill>
              <a:latin typeface="Times New Roman" pitchFamily="18" charset="0"/>
              <a:cs typeface="Times New Roman" pitchFamily="18" charset="0"/>
            </a:endParaRPr>
          </a:p>
        </p:txBody>
      </p:sp>
      <p:sp>
        <p:nvSpPr>
          <p:cNvPr id="4" name="Title 1"/>
          <p:cNvSpPr>
            <a:spLocks noGrp="1"/>
          </p:cNvSpPr>
          <p:nvPr>
            <p:ph type="title"/>
          </p:nvPr>
        </p:nvSpPr>
        <p:spPr>
          <a:xfrm>
            <a:off x="457200" y="-152400"/>
            <a:ext cx="8229600" cy="1143000"/>
          </a:xfrm>
        </p:spPr>
        <p:txBody>
          <a:bodyPr>
            <a:normAutofit/>
          </a:bodyPr>
          <a:lstStyle/>
          <a:p>
            <a:r>
              <a:rPr lang="en-US" b="1" dirty="0" smtClean="0">
                <a:solidFill>
                  <a:srgbClr val="FF0066"/>
                </a:solidFill>
                <a:latin typeface="Times New Roman" pitchFamily="18" charset="0"/>
                <a:cs typeface="Times New Roman" pitchFamily="18" charset="0"/>
              </a:rPr>
              <a:t>Queue Operations</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202118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01671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388882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615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092099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8367758" cy="470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34615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6656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305925" cy="696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9331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6387" y="1600200"/>
            <a:ext cx="65312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84459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963"/>
            <a:ext cx="9420225" cy="669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2988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914400" y="1905000"/>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5" name="Rectangle 4"/>
          <p:cNvSpPr/>
          <p:nvPr/>
        </p:nvSpPr>
        <p:spPr>
          <a:xfrm>
            <a:off x="609600" y="30480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6" name="Rectangle 5"/>
          <p:cNvSpPr/>
          <p:nvPr/>
        </p:nvSpPr>
        <p:spPr>
          <a:xfrm>
            <a:off x="1143000" y="27432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8" name="Elbow Connector 7"/>
          <p:cNvCxnSpPr/>
          <p:nvPr/>
        </p:nvCxnSpPr>
        <p:spPr>
          <a:xfrm rot="16200000" flipV="1">
            <a:off x="342900" y="2324100"/>
            <a:ext cx="9144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381000" y="0"/>
            <a:ext cx="8229600" cy="960438"/>
          </a:xfrm>
        </p:spPr>
        <p:txBody>
          <a:bodyPr>
            <a:normAutofit/>
          </a:bodyPr>
          <a:lstStyle/>
          <a:p>
            <a:r>
              <a:rPr lang="en-US" b="1" dirty="0" smtClean="0">
                <a:solidFill>
                  <a:srgbClr val="FF0066"/>
                </a:solidFill>
                <a:latin typeface="Times New Roman" pitchFamily="18" charset="0"/>
                <a:cs typeface="Times New Roman" pitchFamily="18" charset="0"/>
              </a:rPr>
              <a:t>Queue Operations</a:t>
            </a:r>
          </a:p>
        </p:txBody>
      </p:sp>
      <p:sp>
        <p:nvSpPr>
          <p:cNvPr id="12" name="Rectangle 11"/>
          <p:cNvSpPr/>
          <p:nvPr/>
        </p:nvSpPr>
        <p:spPr>
          <a:xfrm>
            <a:off x="228600" y="3733800"/>
            <a:ext cx="4163704" cy="400110"/>
          </a:xfrm>
          <a:prstGeom prst="rect">
            <a:avLst/>
          </a:prstGeom>
        </p:spPr>
        <p:txBody>
          <a:bodyPr wrap="none">
            <a:spAutoFit/>
          </a:bodyPr>
          <a:lstStyle/>
          <a:p>
            <a:r>
              <a:rPr lang="en-US" sz="2000" b="1" dirty="0" smtClean="0">
                <a:solidFill>
                  <a:srgbClr val="0000FF"/>
                </a:solidFill>
                <a:latin typeface="Times New Roman" pitchFamily="18" charset="0"/>
                <a:cs typeface="Times New Roman" pitchFamily="18" charset="0"/>
              </a:rPr>
              <a:t> Front=rear=-1    </a:t>
            </a:r>
            <a:r>
              <a:rPr lang="en-US" sz="2000" b="1" dirty="0" smtClean="0">
                <a:solidFill>
                  <a:srgbClr val="0000FF"/>
                </a:solidFill>
                <a:latin typeface="Times New Roman" pitchFamily="18" charset="0"/>
                <a:cs typeface="Times New Roman" pitchFamily="18" charset="0"/>
                <a:sym typeface="Wingdings" pitchFamily="2" charset="2"/>
              </a:rPr>
              <a:t> </a:t>
            </a:r>
            <a:r>
              <a:rPr lang="en-US" sz="2000" b="1" dirty="0" smtClean="0">
                <a:solidFill>
                  <a:srgbClr val="C00000"/>
                </a:solidFill>
                <a:latin typeface="Times New Roman" pitchFamily="18" charset="0"/>
                <a:cs typeface="Times New Roman" pitchFamily="18" charset="0"/>
                <a:sym typeface="Wingdings" pitchFamily="2" charset="2"/>
              </a:rPr>
              <a:t>Queue is Empty</a:t>
            </a:r>
            <a:endParaRPr lang="en-US" sz="2000" b="1" dirty="0">
              <a:solidFill>
                <a:srgbClr val="C00000"/>
              </a:solidFill>
            </a:endParaRPr>
          </a:p>
        </p:txBody>
      </p:sp>
      <p:graphicFrame>
        <p:nvGraphicFramePr>
          <p:cNvPr id="13" name="Table 12"/>
          <p:cNvGraphicFramePr>
            <a:graphicFrameLocks noGrp="1"/>
          </p:cNvGraphicFramePr>
          <p:nvPr/>
        </p:nvGraphicFramePr>
        <p:xfrm>
          <a:off x="914400" y="1524000"/>
          <a:ext cx="6095999" cy="370840"/>
        </p:xfrm>
        <a:graphic>
          <a:graphicData uri="http://schemas.openxmlformats.org/drawingml/2006/table">
            <a:tbl>
              <a:tblPr firstRow="1" bandRow="1">
                <a:tableStyleId>{2D5ABB26-0587-4C30-8999-92F81FD0307C}</a:tableStyleId>
              </a:tblPr>
              <a:tblGrid>
                <a:gridCol w="870857"/>
                <a:gridCol w="870857"/>
                <a:gridCol w="870857"/>
                <a:gridCol w="870857"/>
                <a:gridCol w="870857"/>
                <a:gridCol w="870857"/>
                <a:gridCol w="8708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r>
            </a:tbl>
          </a:graphicData>
        </a:graphic>
      </p:graphicFrame>
      <p:sp>
        <p:nvSpPr>
          <p:cNvPr id="14" name="Rectangle 13"/>
          <p:cNvSpPr/>
          <p:nvPr/>
        </p:nvSpPr>
        <p:spPr>
          <a:xfrm>
            <a:off x="457200" y="1524000"/>
            <a:ext cx="372218" cy="369332"/>
          </a:xfrm>
          <a:prstGeom prst="rect">
            <a:avLst/>
          </a:prstGeom>
        </p:spPr>
        <p:txBody>
          <a:bodyPr wrap="none">
            <a:spAutoFit/>
          </a:bodyPr>
          <a:lstStyle/>
          <a:p>
            <a:pPr algn="ctr"/>
            <a:r>
              <a:rPr lang="en-US" b="1" dirty="0" smtClean="0"/>
              <a:t>-1</a:t>
            </a:r>
            <a:endParaRPr lang="en-US" b="1" dirty="0"/>
          </a:p>
        </p:txBody>
      </p:sp>
      <p:cxnSp>
        <p:nvCxnSpPr>
          <p:cNvPr id="15" name="Elbow Connector 14"/>
          <p:cNvCxnSpPr/>
          <p:nvPr/>
        </p:nvCxnSpPr>
        <p:spPr>
          <a:xfrm rot="16200000" flipV="1">
            <a:off x="685800" y="22098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1371600" y="4876800"/>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dirty="0" smtClean="0"/>
                        <a:t>2</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21" name="Rectangle 20"/>
          <p:cNvSpPr/>
          <p:nvPr/>
        </p:nvSpPr>
        <p:spPr>
          <a:xfrm>
            <a:off x="1766421" y="6183868"/>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22" name="Rectangle 21"/>
          <p:cNvSpPr/>
          <p:nvPr/>
        </p:nvSpPr>
        <p:spPr>
          <a:xfrm>
            <a:off x="2299821" y="5879068"/>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23" name="Elbow Connector 22"/>
          <p:cNvCxnSpPr/>
          <p:nvPr/>
        </p:nvCxnSpPr>
        <p:spPr>
          <a:xfrm rot="16200000" flipV="1">
            <a:off x="1499721" y="5459968"/>
            <a:ext cx="9144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nvGraphicFramePr>
        <p:xfrm>
          <a:off x="1371600" y="4495800"/>
          <a:ext cx="6095999" cy="370840"/>
        </p:xfrm>
        <a:graphic>
          <a:graphicData uri="http://schemas.openxmlformats.org/drawingml/2006/table">
            <a:tbl>
              <a:tblPr firstRow="1" bandRow="1">
                <a:tableStyleId>{2D5ABB26-0587-4C30-8999-92F81FD0307C}</a:tableStyleId>
              </a:tblPr>
              <a:tblGrid>
                <a:gridCol w="870857"/>
                <a:gridCol w="870857"/>
                <a:gridCol w="870857"/>
                <a:gridCol w="870857"/>
                <a:gridCol w="870857"/>
                <a:gridCol w="870857"/>
                <a:gridCol w="8708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r>
            </a:tbl>
          </a:graphicData>
        </a:graphic>
      </p:graphicFrame>
      <p:sp>
        <p:nvSpPr>
          <p:cNvPr id="25" name="Rectangle 24"/>
          <p:cNvSpPr/>
          <p:nvPr/>
        </p:nvSpPr>
        <p:spPr>
          <a:xfrm>
            <a:off x="914400" y="4495800"/>
            <a:ext cx="372218" cy="369332"/>
          </a:xfrm>
          <a:prstGeom prst="rect">
            <a:avLst/>
          </a:prstGeom>
        </p:spPr>
        <p:txBody>
          <a:bodyPr wrap="none">
            <a:spAutoFit/>
          </a:bodyPr>
          <a:lstStyle/>
          <a:p>
            <a:pPr algn="ctr"/>
            <a:r>
              <a:rPr lang="en-US" b="1" dirty="0" smtClean="0"/>
              <a:t>-1</a:t>
            </a:r>
            <a:endParaRPr lang="en-US" b="1" dirty="0"/>
          </a:p>
        </p:txBody>
      </p:sp>
      <p:cxnSp>
        <p:nvCxnSpPr>
          <p:cNvPr id="26" name="Elbow Connector 25"/>
          <p:cNvCxnSpPr/>
          <p:nvPr/>
        </p:nvCxnSpPr>
        <p:spPr>
          <a:xfrm rot="16200000" flipV="1">
            <a:off x="1842621" y="5345668"/>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334000" y="3352800"/>
            <a:ext cx="2722220" cy="707886"/>
          </a:xfrm>
          <a:prstGeom prst="rect">
            <a:avLst/>
          </a:prstGeom>
        </p:spPr>
        <p:txBody>
          <a:bodyPr wrap="none">
            <a:spAutoFit/>
          </a:bodyPr>
          <a:lstStyle/>
          <a:p>
            <a:r>
              <a:rPr lang="en-US" sz="4000" b="1" dirty="0" smtClean="0">
                <a:solidFill>
                  <a:srgbClr val="00B050"/>
                </a:solidFill>
                <a:latin typeface="Times New Roman" pitchFamily="18" charset="0"/>
                <a:cs typeface="Times New Roman" pitchFamily="18" charset="0"/>
              </a:rPr>
              <a:t>Enqueue(2)</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4363"/>
            <a:ext cx="9153525" cy="562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76641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0"/>
            <a:ext cx="8848725" cy="698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379275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10675" cy="696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8986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96425" cy="709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6476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363"/>
            <a:ext cx="9191625" cy="639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445050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204788"/>
            <a:ext cx="8963025" cy="644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203170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8948" y="1600200"/>
            <a:ext cx="620610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046281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4980" y="1600200"/>
            <a:ext cx="593404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209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3208" y="1600200"/>
            <a:ext cx="647758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65848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6146" y="1600200"/>
            <a:ext cx="743170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355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106362"/>
            <a:ext cx="8229600" cy="808038"/>
          </a:xfrm>
        </p:spPr>
        <p:txBody>
          <a:bodyPr>
            <a:normAutofit/>
          </a:bodyPr>
          <a:lstStyle/>
          <a:p>
            <a:r>
              <a:rPr lang="en-US" b="1" dirty="0" smtClean="0">
                <a:solidFill>
                  <a:srgbClr val="FF0066"/>
                </a:solidFill>
                <a:latin typeface="Times New Roman" pitchFamily="18" charset="0"/>
                <a:cs typeface="Times New Roman" pitchFamily="18" charset="0"/>
              </a:rPr>
              <a:t>Queue Operations</a:t>
            </a:r>
          </a:p>
        </p:txBody>
      </p:sp>
      <p:graphicFrame>
        <p:nvGraphicFramePr>
          <p:cNvPr id="5" name="Table 4"/>
          <p:cNvGraphicFramePr>
            <a:graphicFrameLocks noGrp="1"/>
          </p:cNvGraphicFramePr>
          <p:nvPr/>
        </p:nvGraphicFramePr>
        <p:xfrm>
          <a:off x="1219200" y="1828800"/>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dirty="0" smtClean="0"/>
                        <a:t>2</a:t>
                      </a:r>
                      <a:endParaRPr lang="en-US" dirty="0"/>
                    </a:p>
                  </a:txBody>
                  <a:tcPr/>
                </a:tc>
                <a:tc>
                  <a:txBody>
                    <a:bodyPr/>
                    <a:lstStyle/>
                    <a:p>
                      <a:pPr algn="ctr"/>
                      <a:r>
                        <a:rPr lang="en-US" dirty="0" smtClean="0"/>
                        <a:t>10</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6" name="Rectangle 5"/>
          <p:cNvSpPr/>
          <p:nvPr/>
        </p:nvSpPr>
        <p:spPr>
          <a:xfrm>
            <a:off x="1600200" y="28956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7" name="Rectangle 6"/>
          <p:cNvSpPr/>
          <p:nvPr/>
        </p:nvSpPr>
        <p:spPr>
          <a:xfrm>
            <a:off x="2985621" y="2831068"/>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8" name="Elbow Connector 7"/>
          <p:cNvCxnSpPr/>
          <p:nvPr/>
        </p:nvCxnSpPr>
        <p:spPr>
          <a:xfrm rot="16200000" flipV="1">
            <a:off x="1460545" y="2298744"/>
            <a:ext cx="6741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nvGraphicFramePr>
        <p:xfrm>
          <a:off x="1219200" y="1447800"/>
          <a:ext cx="6095999" cy="370840"/>
        </p:xfrm>
        <a:graphic>
          <a:graphicData uri="http://schemas.openxmlformats.org/drawingml/2006/table">
            <a:tbl>
              <a:tblPr firstRow="1" bandRow="1">
                <a:tableStyleId>{2D5ABB26-0587-4C30-8999-92F81FD0307C}</a:tableStyleId>
              </a:tblPr>
              <a:tblGrid>
                <a:gridCol w="870857"/>
                <a:gridCol w="870857"/>
                <a:gridCol w="870857"/>
                <a:gridCol w="870857"/>
                <a:gridCol w="870857"/>
                <a:gridCol w="870857"/>
                <a:gridCol w="8708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r>
            </a:tbl>
          </a:graphicData>
        </a:graphic>
      </p:graphicFrame>
      <p:sp>
        <p:nvSpPr>
          <p:cNvPr id="10" name="Rectangle 9"/>
          <p:cNvSpPr/>
          <p:nvPr/>
        </p:nvSpPr>
        <p:spPr>
          <a:xfrm>
            <a:off x="762000" y="1447800"/>
            <a:ext cx="372218" cy="369332"/>
          </a:xfrm>
          <a:prstGeom prst="rect">
            <a:avLst/>
          </a:prstGeom>
        </p:spPr>
        <p:txBody>
          <a:bodyPr wrap="none">
            <a:spAutoFit/>
          </a:bodyPr>
          <a:lstStyle/>
          <a:p>
            <a:pPr algn="ctr"/>
            <a:r>
              <a:rPr lang="en-US" b="1" dirty="0" smtClean="0"/>
              <a:t>-1</a:t>
            </a:r>
            <a:endParaRPr lang="en-US" b="1" dirty="0"/>
          </a:p>
        </p:txBody>
      </p:sp>
      <p:cxnSp>
        <p:nvCxnSpPr>
          <p:cNvPr id="11" name="Elbow Connector 10"/>
          <p:cNvCxnSpPr/>
          <p:nvPr/>
        </p:nvCxnSpPr>
        <p:spPr>
          <a:xfrm rot="16200000" flipV="1">
            <a:off x="2528421" y="2297668"/>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096000" y="762000"/>
            <a:ext cx="2978701" cy="707886"/>
          </a:xfrm>
          <a:prstGeom prst="rect">
            <a:avLst/>
          </a:prstGeom>
        </p:spPr>
        <p:txBody>
          <a:bodyPr wrap="none">
            <a:spAutoFit/>
          </a:bodyPr>
          <a:lstStyle/>
          <a:p>
            <a:r>
              <a:rPr lang="en-US" sz="4000" b="1" dirty="0" smtClean="0">
                <a:solidFill>
                  <a:srgbClr val="00B050"/>
                </a:solidFill>
                <a:latin typeface="Times New Roman" pitchFamily="18" charset="0"/>
                <a:cs typeface="Times New Roman" pitchFamily="18" charset="0"/>
              </a:rPr>
              <a:t>Enqueue(10)</a:t>
            </a:r>
          </a:p>
        </p:txBody>
      </p:sp>
      <p:graphicFrame>
        <p:nvGraphicFramePr>
          <p:cNvPr id="14" name="Table 13"/>
          <p:cNvGraphicFramePr>
            <a:graphicFrameLocks noGrp="1"/>
          </p:cNvGraphicFramePr>
          <p:nvPr/>
        </p:nvGraphicFramePr>
        <p:xfrm>
          <a:off x="1288499" y="4648200"/>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dirty="0" smtClean="0"/>
                        <a:t>2</a:t>
                      </a:r>
                      <a:endParaRPr lang="en-US" dirty="0"/>
                    </a:p>
                  </a:txBody>
                  <a:tcPr/>
                </a:tc>
                <a:tc>
                  <a:txBody>
                    <a:bodyPr/>
                    <a:lstStyle/>
                    <a:p>
                      <a:pPr algn="ctr"/>
                      <a:r>
                        <a:rPr lang="en-US" dirty="0" smtClean="0"/>
                        <a:t>10</a:t>
                      </a:r>
                      <a:endParaRPr lang="en-US" dirty="0"/>
                    </a:p>
                  </a:txBody>
                  <a:tcPr/>
                </a:tc>
                <a:tc>
                  <a:txBody>
                    <a:bodyPr/>
                    <a:lstStyle/>
                    <a:p>
                      <a:pPr algn="ctr"/>
                      <a:r>
                        <a:rPr lang="en-US" dirty="0" smtClean="0"/>
                        <a:t>5</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15" name="Rectangle 14"/>
          <p:cNvSpPr/>
          <p:nvPr/>
        </p:nvSpPr>
        <p:spPr>
          <a:xfrm>
            <a:off x="1669499" y="57150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16" name="Rectangle 15"/>
          <p:cNvSpPr/>
          <p:nvPr/>
        </p:nvSpPr>
        <p:spPr>
          <a:xfrm>
            <a:off x="3900021" y="5650468"/>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17" name="Elbow Connector 16"/>
          <p:cNvCxnSpPr/>
          <p:nvPr/>
        </p:nvCxnSpPr>
        <p:spPr>
          <a:xfrm rot="16200000" flipV="1">
            <a:off x="1529844" y="5118144"/>
            <a:ext cx="6741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nvGraphicFramePr>
        <p:xfrm>
          <a:off x="1288499" y="4267200"/>
          <a:ext cx="6095999" cy="370840"/>
        </p:xfrm>
        <a:graphic>
          <a:graphicData uri="http://schemas.openxmlformats.org/drawingml/2006/table">
            <a:tbl>
              <a:tblPr firstRow="1" bandRow="1">
                <a:tableStyleId>{2D5ABB26-0587-4C30-8999-92F81FD0307C}</a:tableStyleId>
              </a:tblPr>
              <a:tblGrid>
                <a:gridCol w="870857"/>
                <a:gridCol w="870857"/>
                <a:gridCol w="870857"/>
                <a:gridCol w="870857"/>
                <a:gridCol w="870857"/>
                <a:gridCol w="870857"/>
                <a:gridCol w="8708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r>
            </a:tbl>
          </a:graphicData>
        </a:graphic>
      </p:graphicFrame>
      <p:sp>
        <p:nvSpPr>
          <p:cNvPr id="19" name="Rectangle 18"/>
          <p:cNvSpPr/>
          <p:nvPr/>
        </p:nvSpPr>
        <p:spPr>
          <a:xfrm>
            <a:off x="831299" y="4267200"/>
            <a:ext cx="372218" cy="369332"/>
          </a:xfrm>
          <a:prstGeom prst="rect">
            <a:avLst/>
          </a:prstGeom>
        </p:spPr>
        <p:txBody>
          <a:bodyPr wrap="none">
            <a:spAutoFit/>
          </a:bodyPr>
          <a:lstStyle/>
          <a:p>
            <a:pPr algn="ctr"/>
            <a:r>
              <a:rPr lang="en-US" b="1" dirty="0" smtClean="0"/>
              <a:t>-1</a:t>
            </a:r>
            <a:endParaRPr lang="en-US" b="1" dirty="0"/>
          </a:p>
        </p:txBody>
      </p:sp>
      <p:cxnSp>
        <p:nvCxnSpPr>
          <p:cNvPr id="20" name="Elbow Connector 19"/>
          <p:cNvCxnSpPr/>
          <p:nvPr/>
        </p:nvCxnSpPr>
        <p:spPr>
          <a:xfrm rot="16200000" flipV="1">
            <a:off x="3442821" y="5117068"/>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165299" y="3581400"/>
            <a:ext cx="2722220" cy="707886"/>
          </a:xfrm>
          <a:prstGeom prst="rect">
            <a:avLst/>
          </a:prstGeom>
        </p:spPr>
        <p:txBody>
          <a:bodyPr wrap="none">
            <a:spAutoFit/>
          </a:bodyPr>
          <a:lstStyle/>
          <a:p>
            <a:r>
              <a:rPr lang="en-US" sz="4000" b="1" dirty="0" smtClean="0">
                <a:solidFill>
                  <a:srgbClr val="00B050"/>
                </a:solidFill>
                <a:latin typeface="Times New Roman" pitchFamily="18" charset="0"/>
                <a:cs typeface="Times New Roman" pitchFamily="18" charset="0"/>
              </a:rPr>
              <a:t>Enqueue(5)</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1509" y="1600200"/>
            <a:ext cx="604098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97168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38200"/>
            <a:ext cx="7349797" cy="530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599340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7405" y="1600200"/>
            <a:ext cx="648919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505388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843" y="1600200"/>
            <a:ext cx="655231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631108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74626"/>
            <a:ext cx="8229600" cy="3777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24890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6813" y="1600200"/>
            <a:ext cx="611037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750160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90488"/>
            <a:ext cx="9077325" cy="667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40324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9566129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normAutofit fontScale="90000"/>
          </a:bodyPr>
          <a:lstStyle/>
          <a:p>
            <a:r>
              <a:rPr lang="en-US" dirty="0"/>
              <a:t>Implementation of Circular Queue using Linked List</a:t>
            </a:r>
            <a:br>
              <a:rPr lang="en-US" dirty="0"/>
            </a:br>
            <a:endParaRPr lang="en-US" dirty="0"/>
          </a:p>
        </p:txBody>
      </p:sp>
      <p:sp>
        <p:nvSpPr>
          <p:cNvPr id="3" name="Content Placeholder 2"/>
          <p:cNvSpPr>
            <a:spLocks noGrp="1"/>
          </p:cNvSpPr>
          <p:nvPr>
            <p:ph idx="1"/>
          </p:nvPr>
        </p:nvSpPr>
        <p:spPr>
          <a:solidFill>
            <a:schemeClr val="tx2">
              <a:lumMod val="20000"/>
              <a:lumOff val="80000"/>
            </a:schemeClr>
          </a:solidFill>
        </p:spPr>
        <p:txBody>
          <a:bodyPr/>
          <a:lstStyle/>
          <a:p>
            <a:r>
              <a:rPr lang="en-US" b="1" dirty="0"/>
              <a:t>Using Circular Queue is better than normal queue because there is no memory wastage. Linked list provide the facility of dynamic memory allocation so it is easy to create. When we implement circular Queue using linked list it is similar to circular linked list except there is two pointer front and rear in circular Queue where as circular linked list has only one pointer head.</a:t>
            </a:r>
            <a:endParaRPr lang="en-US" dirty="0"/>
          </a:p>
        </p:txBody>
      </p:sp>
    </p:spTree>
    <p:extLst>
      <p:ext uri="{BB962C8B-B14F-4D97-AF65-F5344CB8AC3E}">
        <p14:creationId xmlns:p14="http://schemas.microsoft.com/office/powerpoint/2010/main" val="191718966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normAutofit fontScale="90000"/>
          </a:bodyPr>
          <a:lstStyle/>
          <a:p>
            <a:r>
              <a:rPr lang="en-US" sz="3100" dirty="0"/>
              <a:t>Implementation of Circular Queue using Linked List</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957" y="1600200"/>
            <a:ext cx="8403034" cy="4724400"/>
          </a:xfrm>
        </p:spPr>
      </p:pic>
    </p:spTree>
    <p:extLst>
      <p:ext uri="{BB962C8B-B14F-4D97-AF65-F5344CB8AC3E}">
        <p14:creationId xmlns:p14="http://schemas.microsoft.com/office/powerpoint/2010/main" val="24646989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0"/>
            <a:ext cx="8229600" cy="960438"/>
          </a:xfrm>
        </p:spPr>
        <p:txBody>
          <a:bodyPr>
            <a:normAutofit/>
          </a:bodyPr>
          <a:lstStyle/>
          <a:p>
            <a:r>
              <a:rPr lang="en-US" b="1" dirty="0" smtClean="0">
                <a:solidFill>
                  <a:srgbClr val="FF0066"/>
                </a:solidFill>
                <a:latin typeface="Times New Roman" pitchFamily="18" charset="0"/>
                <a:cs typeface="Times New Roman" pitchFamily="18" charset="0"/>
              </a:rPr>
              <a:t>Queue Operations</a:t>
            </a:r>
          </a:p>
        </p:txBody>
      </p:sp>
      <p:graphicFrame>
        <p:nvGraphicFramePr>
          <p:cNvPr id="5" name="Table 4"/>
          <p:cNvGraphicFramePr>
            <a:graphicFrameLocks noGrp="1"/>
          </p:cNvGraphicFramePr>
          <p:nvPr/>
        </p:nvGraphicFramePr>
        <p:xfrm>
          <a:off x="1143000" y="1981200"/>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dirty="0" smtClean="0"/>
                        <a:t>2</a:t>
                      </a:r>
                      <a:endParaRPr lang="en-US" dirty="0"/>
                    </a:p>
                  </a:txBody>
                  <a:tcPr/>
                </a:tc>
                <a:tc>
                  <a:txBody>
                    <a:bodyPr/>
                    <a:lstStyle/>
                    <a:p>
                      <a:pPr algn="ctr"/>
                      <a:r>
                        <a:rPr lang="en-US" dirty="0" smtClean="0"/>
                        <a:t>10</a:t>
                      </a:r>
                      <a:endParaRPr lang="en-US" dirty="0"/>
                    </a:p>
                  </a:txBody>
                  <a:tcPr/>
                </a:tc>
                <a:tc>
                  <a:txBody>
                    <a:bodyPr/>
                    <a:lstStyle/>
                    <a:p>
                      <a:pPr algn="ctr"/>
                      <a:r>
                        <a:rPr lang="en-US" dirty="0" smtClean="0"/>
                        <a:t>5</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6" name="Rectangle 5"/>
          <p:cNvSpPr/>
          <p:nvPr/>
        </p:nvSpPr>
        <p:spPr>
          <a:xfrm>
            <a:off x="2531844" y="30480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7" name="Rectangle 6"/>
          <p:cNvSpPr/>
          <p:nvPr/>
        </p:nvSpPr>
        <p:spPr>
          <a:xfrm>
            <a:off x="3754522" y="2983468"/>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8" name="Elbow Connector 7"/>
          <p:cNvCxnSpPr/>
          <p:nvPr/>
        </p:nvCxnSpPr>
        <p:spPr>
          <a:xfrm rot="16200000" flipV="1">
            <a:off x="2392189" y="2451144"/>
            <a:ext cx="6741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nvGraphicFramePr>
        <p:xfrm>
          <a:off x="1143000" y="1600200"/>
          <a:ext cx="6095999" cy="370840"/>
        </p:xfrm>
        <a:graphic>
          <a:graphicData uri="http://schemas.openxmlformats.org/drawingml/2006/table">
            <a:tbl>
              <a:tblPr firstRow="1" bandRow="1">
                <a:tableStyleId>{2D5ABB26-0587-4C30-8999-92F81FD0307C}</a:tableStyleId>
              </a:tblPr>
              <a:tblGrid>
                <a:gridCol w="870857"/>
                <a:gridCol w="870857"/>
                <a:gridCol w="870857"/>
                <a:gridCol w="870857"/>
                <a:gridCol w="870857"/>
                <a:gridCol w="870857"/>
                <a:gridCol w="8708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r>
            </a:tbl>
          </a:graphicData>
        </a:graphic>
      </p:graphicFrame>
      <p:sp>
        <p:nvSpPr>
          <p:cNvPr id="10" name="Rectangle 9"/>
          <p:cNvSpPr/>
          <p:nvPr/>
        </p:nvSpPr>
        <p:spPr>
          <a:xfrm>
            <a:off x="685800" y="1600200"/>
            <a:ext cx="372218" cy="369332"/>
          </a:xfrm>
          <a:prstGeom prst="rect">
            <a:avLst/>
          </a:prstGeom>
        </p:spPr>
        <p:txBody>
          <a:bodyPr wrap="none">
            <a:spAutoFit/>
          </a:bodyPr>
          <a:lstStyle/>
          <a:p>
            <a:pPr algn="ctr"/>
            <a:r>
              <a:rPr lang="en-US" b="1" dirty="0" smtClean="0"/>
              <a:t>-1</a:t>
            </a:r>
            <a:endParaRPr lang="en-US" b="1" dirty="0"/>
          </a:p>
        </p:txBody>
      </p:sp>
      <p:cxnSp>
        <p:nvCxnSpPr>
          <p:cNvPr id="11" name="Elbow Connector 10"/>
          <p:cNvCxnSpPr/>
          <p:nvPr/>
        </p:nvCxnSpPr>
        <p:spPr>
          <a:xfrm rot="16200000" flipV="1">
            <a:off x="3297322" y="2450068"/>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19800" y="914400"/>
            <a:ext cx="2436886" cy="707886"/>
          </a:xfrm>
          <a:prstGeom prst="rect">
            <a:avLst/>
          </a:prstGeom>
        </p:spPr>
        <p:txBody>
          <a:bodyPr wrap="none">
            <a:spAutoFit/>
          </a:bodyPr>
          <a:lstStyle/>
          <a:p>
            <a:r>
              <a:rPr lang="en-US" sz="4000" b="1" dirty="0" smtClean="0">
                <a:solidFill>
                  <a:srgbClr val="00B050"/>
                </a:solidFill>
                <a:latin typeface="Times New Roman" pitchFamily="18" charset="0"/>
                <a:cs typeface="Times New Roman" pitchFamily="18" charset="0"/>
              </a:rPr>
              <a:t>Dequeue()</a:t>
            </a:r>
          </a:p>
        </p:txBody>
      </p:sp>
      <p:graphicFrame>
        <p:nvGraphicFramePr>
          <p:cNvPr id="13" name="Table 12"/>
          <p:cNvGraphicFramePr>
            <a:graphicFrameLocks noGrp="1"/>
          </p:cNvGraphicFramePr>
          <p:nvPr/>
        </p:nvGraphicFramePr>
        <p:xfrm>
          <a:off x="1143000" y="4648200"/>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dirty="0" smtClean="0"/>
                        <a:t>2</a:t>
                      </a:r>
                      <a:endParaRPr lang="en-US" dirty="0"/>
                    </a:p>
                  </a:txBody>
                  <a:tcPr/>
                </a:tc>
                <a:tc>
                  <a:txBody>
                    <a:bodyPr/>
                    <a:lstStyle/>
                    <a:p>
                      <a:pPr algn="ctr"/>
                      <a:r>
                        <a:rPr lang="en-US" dirty="0" smtClean="0"/>
                        <a:t>10</a:t>
                      </a:r>
                      <a:endParaRPr lang="en-US" dirty="0"/>
                    </a:p>
                  </a:txBody>
                  <a:tcPr/>
                </a:tc>
                <a:tc>
                  <a:txBody>
                    <a:bodyPr/>
                    <a:lstStyle/>
                    <a:p>
                      <a:pPr algn="ctr"/>
                      <a:r>
                        <a:rPr lang="en-US" dirty="0" smtClean="0"/>
                        <a:t>5</a:t>
                      </a:r>
                      <a:endParaRPr lang="en-US" dirty="0"/>
                    </a:p>
                  </a:txBody>
                  <a:tcPr/>
                </a:tc>
                <a:tc>
                  <a:txBody>
                    <a:bodyPr/>
                    <a:lstStyle/>
                    <a:p>
                      <a:pPr algn="ctr"/>
                      <a:r>
                        <a:rPr lang="en-US" dirty="0" smtClean="0"/>
                        <a:t>6</a:t>
                      </a:r>
                      <a:endParaRPr lang="en-US" dirty="0"/>
                    </a:p>
                  </a:txBody>
                  <a:tcPr/>
                </a:tc>
                <a:tc>
                  <a:txBody>
                    <a:bodyPr/>
                    <a:lstStyle/>
                    <a:p>
                      <a:pPr algn="ctr"/>
                      <a:r>
                        <a:rPr lang="en-US" dirty="0" smtClean="0"/>
                        <a:t>8</a:t>
                      </a:r>
                      <a:endParaRPr lang="en-US" dirty="0"/>
                    </a:p>
                  </a:txBody>
                  <a:tcPr/>
                </a:tc>
                <a:tc>
                  <a:txBody>
                    <a:bodyPr/>
                    <a:lstStyle/>
                    <a:p>
                      <a:pPr algn="ctr"/>
                      <a:r>
                        <a:rPr lang="en-US" dirty="0" smtClean="0"/>
                        <a:t>10</a:t>
                      </a:r>
                      <a:endParaRPr lang="en-US" dirty="0"/>
                    </a:p>
                  </a:txBody>
                  <a:tcPr/>
                </a:tc>
                <a:tc>
                  <a:txBody>
                    <a:bodyPr/>
                    <a:lstStyle/>
                    <a:p>
                      <a:pPr algn="ctr"/>
                      <a:r>
                        <a:rPr lang="en-US" dirty="0" smtClean="0"/>
                        <a:t>3</a:t>
                      </a:r>
                      <a:endParaRPr lang="en-US" dirty="0"/>
                    </a:p>
                  </a:txBody>
                  <a:tcPr/>
                </a:tc>
              </a:tr>
            </a:tbl>
          </a:graphicData>
        </a:graphic>
      </p:graphicFrame>
      <p:sp>
        <p:nvSpPr>
          <p:cNvPr id="14" name="Rectangle 13"/>
          <p:cNvSpPr/>
          <p:nvPr/>
        </p:nvSpPr>
        <p:spPr>
          <a:xfrm>
            <a:off x="2590800" y="56388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15" name="Rectangle 14"/>
          <p:cNvSpPr/>
          <p:nvPr/>
        </p:nvSpPr>
        <p:spPr>
          <a:xfrm>
            <a:off x="7848600" y="57150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16" name="Elbow Connector 15"/>
          <p:cNvCxnSpPr/>
          <p:nvPr/>
        </p:nvCxnSpPr>
        <p:spPr>
          <a:xfrm rot="16200000" flipV="1">
            <a:off x="2361123" y="5106477"/>
            <a:ext cx="6741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nvGraphicFramePr>
        <p:xfrm>
          <a:off x="1143000" y="4267200"/>
          <a:ext cx="6095999" cy="370840"/>
        </p:xfrm>
        <a:graphic>
          <a:graphicData uri="http://schemas.openxmlformats.org/drawingml/2006/table">
            <a:tbl>
              <a:tblPr firstRow="1" bandRow="1">
                <a:tableStyleId>{2D5ABB26-0587-4C30-8999-92F81FD0307C}</a:tableStyleId>
              </a:tblPr>
              <a:tblGrid>
                <a:gridCol w="870857"/>
                <a:gridCol w="870857"/>
                <a:gridCol w="870857"/>
                <a:gridCol w="870857"/>
                <a:gridCol w="870857"/>
                <a:gridCol w="870857"/>
                <a:gridCol w="8708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r>
            </a:tbl>
          </a:graphicData>
        </a:graphic>
      </p:graphicFrame>
      <p:sp>
        <p:nvSpPr>
          <p:cNvPr id="18" name="Rectangle 17"/>
          <p:cNvSpPr/>
          <p:nvPr/>
        </p:nvSpPr>
        <p:spPr>
          <a:xfrm>
            <a:off x="685800" y="4267200"/>
            <a:ext cx="372218" cy="369332"/>
          </a:xfrm>
          <a:prstGeom prst="rect">
            <a:avLst/>
          </a:prstGeom>
        </p:spPr>
        <p:txBody>
          <a:bodyPr wrap="none">
            <a:spAutoFit/>
          </a:bodyPr>
          <a:lstStyle/>
          <a:p>
            <a:pPr algn="ctr"/>
            <a:r>
              <a:rPr lang="en-US" b="1" dirty="0" smtClean="0"/>
              <a:t>-1</a:t>
            </a:r>
            <a:endParaRPr lang="en-US" b="1" dirty="0"/>
          </a:p>
        </p:txBody>
      </p:sp>
      <p:cxnSp>
        <p:nvCxnSpPr>
          <p:cNvPr id="19" name="Elbow Connector 18"/>
          <p:cNvCxnSpPr/>
          <p:nvPr/>
        </p:nvCxnSpPr>
        <p:spPr>
          <a:xfrm rot="16200000" flipV="1">
            <a:off x="7467600" y="50292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977793" y="2514600"/>
            <a:ext cx="1707519" cy="461665"/>
          </a:xfrm>
          <a:prstGeom prst="rect">
            <a:avLst/>
          </a:prstGeom>
        </p:spPr>
        <p:txBody>
          <a:bodyPr wrap="none">
            <a:spAutoFit/>
          </a:bodyPr>
          <a:lstStyle/>
          <a:p>
            <a:r>
              <a:rPr lang="en-US" sz="2400" b="1" dirty="0" smtClean="0">
                <a:solidFill>
                  <a:srgbClr val="00B050"/>
                </a:solidFill>
                <a:latin typeface="Times New Roman" pitchFamily="18" charset="0"/>
                <a:cs typeface="Times New Roman" pitchFamily="18" charset="0"/>
              </a:rPr>
              <a:t>Enqueue(6)</a:t>
            </a:r>
          </a:p>
        </p:txBody>
      </p:sp>
      <p:sp>
        <p:nvSpPr>
          <p:cNvPr id="21" name="Rectangle 20"/>
          <p:cNvSpPr/>
          <p:nvPr/>
        </p:nvSpPr>
        <p:spPr>
          <a:xfrm>
            <a:off x="6977793" y="2895600"/>
            <a:ext cx="1707519" cy="461665"/>
          </a:xfrm>
          <a:prstGeom prst="rect">
            <a:avLst/>
          </a:prstGeom>
        </p:spPr>
        <p:txBody>
          <a:bodyPr wrap="none">
            <a:spAutoFit/>
          </a:bodyPr>
          <a:lstStyle/>
          <a:p>
            <a:r>
              <a:rPr lang="en-US" sz="2400" b="1" dirty="0" smtClean="0">
                <a:solidFill>
                  <a:srgbClr val="00B050"/>
                </a:solidFill>
                <a:latin typeface="Times New Roman" pitchFamily="18" charset="0"/>
                <a:cs typeface="Times New Roman" pitchFamily="18" charset="0"/>
              </a:rPr>
              <a:t>Enqueue(8)</a:t>
            </a:r>
          </a:p>
        </p:txBody>
      </p:sp>
      <p:sp>
        <p:nvSpPr>
          <p:cNvPr id="22" name="Rectangle 21"/>
          <p:cNvSpPr/>
          <p:nvPr/>
        </p:nvSpPr>
        <p:spPr>
          <a:xfrm>
            <a:off x="6977793" y="3276600"/>
            <a:ext cx="1861407" cy="461665"/>
          </a:xfrm>
          <a:prstGeom prst="rect">
            <a:avLst/>
          </a:prstGeom>
        </p:spPr>
        <p:txBody>
          <a:bodyPr wrap="none">
            <a:spAutoFit/>
          </a:bodyPr>
          <a:lstStyle/>
          <a:p>
            <a:r>
              <a:rPr lang="en-US" sz="2400" b="1" dirty="0" smtClean="0">
                <a:solidFill>
                  <a:srgbClr val="00B050"/>
                </a:solidFill>
                <a:latin typeface="Times New Roman" pitchFamily="18" charset="0"/>
                <a:cs typeface="Times New Roman" pitchFamily="18" charset="0"/>
              </a:rPr>
              <a:t>Enqueue(10)</a:t>
            </a:r>
          </a:p>
        </p:txBody>
      </p:sp>
      <p:sp>
        <p:nvSpPr>
          <p:cNvPr id="23" name="Rectangle 22"/>
          <p:cNvSpPr/>
          <p:nvPr/>
        </p:nvSpPr>
        <p:spPr>
          <a:xfrm>
            <a:off x="7022874" y="3657600"/>
            <a:ext cx="1707519" cy="461665"/>
          </a:xfrm>
          <a:prstGeom prst="rect">
            <a:avLst/>
          </a:prstGeom>
        </p:spPr>
        <p:txBody>
          <a:bodyPr wrap="none">
            <a:spAutoFit/>
          </a:bodyPr>
          <a:lstStyle/>
          <a:p>
            <a:r>
              <a:rPr lang="en-US" sz="2400" b="1" dirty="0" smtClean="0">
                <a:solidFill>
                  <a:srgbClr val="00B050"/>
                </a:solidFill>
                <a:latin typeface="Times New Roman" pitchFamily="18" charset="0"/>
                <a:cs typeface="Times New Roman" pitchFamily="18" charset="0"/>
              </a:rPr>
              <a:t>Enqueue(3)</a:t>
            </a:r>
          </a:p>
        </p:txBody>
      </p:sp>
      <p:sp>
        <p:nvSpPr>
          <p:cNvPr id="24" name="Rectangle 23"/>
          <p:cNvSpPr/>
          <p:nvPr/>
        </p:nvSpPr>
        <p:spPr>
          <a:xfrm>
            <a:off x="7086600" y="4038600"/>
            <a:ext cx="1861407" cy="461665"/>
          </a:xfrm>
          <a:prstGeom prst="rect">
            <a:avLst/>
          </a:prstGeom>
        </p:spPr>
        <p:txBody>
          <a:bodyPr wrap="none">
            <a:spAutoFit/>
          </a:bodyPr>
          <a:lstStyle/>
          <a:p>
            <a:r>
              <a:rPr lang="en-US" sz="2400" b="1" dirty="0" smtClean="0">
                <a:solidFill>
                  <a:srgbClr val="00B050"/>
                </a:solidFill>
                <a:latin typeface="Times New Roman" pitchFamily="18" charset="0"/>
                <a:cs typeface="Times New Roman" pitchFamily="18" charset="0"/>
              </a:rPr>
              <a:t>Enqueue(22)</a:t>
            </a:r>
          </a:p>
        </p:txBody>
      </p:sp>
      <p:sp>
        <p:nvSpPr>
          <p:cNvPr id="25" name="Rectangle 24"/>
          <p:cNvSpPr/>
          <p:nvPr/>
        </p:nvSpPr>
        <p:spPr>
          <a:xfrm>
            <a:off x="2514600" y="5867400"/>
            <a:ext cx="4940776" cy="461665"/>
          </a:xfrm>
          <a:prstGeom prst="rect">
            <a:avLst/>
          </a:prstGeom>
        </p:spPr>
        <p:txBody>
          <a:bodyPr wrap="none">
            <a:spAutoFit/>
          </a:bodyPr>
          <a:lstStyle/>
          <a:p>
            <a:r>
              <a:rPr lang="en-US" sz="2400" b="1" dirty="0" smtClean="0">
                <a:solidFill>
                  <a:srgbClr val="FF0000"/>
                </a:solidFill>
                <a:latin typeface="Times New Roman" pitchFamily="18" charset="0"/>
                <a:cs typeface="Times New Roman" pitchFamily="18" charset="0"/>
              </a:rPr>
              <a:t>Enqueue(22) </a:t>
            </a:r>
            <a:r>
              <a:rPr lang="en-US" sz="2400" b="1" dirty="0" smtClean="0">
                <a:solidFill>
                  <a:srgbClr val="FF0000"/>
                </a:solidFill>
                <a:latin typeface="Times New Roman" pitchFamily="18" charset="0"/>
                <a:cs typeface="Times New Roman" pitchFamily="18" charset="0"/>
                <a:sym typeface="Wingdings" pitchFamily="2" charset="2"/>
              </a:rPr>
              <a:t> Overflow Condition</a:t>
            </a:r>
            <a:endParaRPr lang="en-US" sz="2400" b="1" dirty="0" smtClean="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00B0F0"/>
          </a:solidFill>
        </p:spPr>
        <p:txBody>
          <a:bodyPr>
            <a:noAutofit/>
          </a:bodyPr>
          <a:lstStyle/>
          <a:p>
            <a:endParaRPr lang="en-US" sz="3200" dirty="0"/>
          </a:p>
        </p:txBody>
      </p:sp>
      <p:pic>
        <p:nvPicPr>
          <p:cNvPr id="1945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914400"/>
            <a:ext cx="7924800" cy="573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665917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8229600" cy="3825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788256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US" dirty="0"/>
              <a:t>Algorithm for Implementing Circular Queue using linked list</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r>
              <a:rPr lang="en-US" sz="4400" b="1" u="sng" dirty="0" err="1">
                <a:solidFill>
                  <a:srgbClr val="FF0000"/>
                </a:solidFill>
              </a:rPr>
              <a:t>enqueue</a:t>
            </a:r>
            <a:r>
              <a:rPr lang="en-US" sz="4400" b="1" u="sng" dirty="0">
                <a:solidFill>
                  <a:srgbClr val="FF0000"/>
                </a:solidFill>
              </a:rPr>
              <a:t>(</a:t>
            </a:r>
            <a:r>
              <a:rPr lang="en-US" sz="4400" b="1" u="sng" dirty="0" err="1">
                <a:solidFill>
                  <a:srgbClr val="FF0000"/>
                </a:solidFill>
              </a:rPr>
              <a:t>int</a:t>
            </a:r>
            <a:r>
              <a:rPr lang="en-US" sz="4400" b="1" u="sng" dirty="0">
                <a:solidFill>
                  <a:srgbClr val="FF0000"/>
                </a:solidFill>
              </a:rPr>
              <a:t> d)</a:t>
            </a:r>
            <a:endParaRPr lang="en-US" sz="4400" dirty="0">
              <a:solidFill>
                <a:srgbClr val="FF0000"/>
              </a:solidFill>
            </a:endParaRPr>
          </a:p>
          <a:p>
            <a:r>
              <a:rPr lang="en-US" dirty="0"/>
              <a:t>Create a new node of structure node type.</a:t>
            </a:r>
          </a:p>
          <a:p>
            <a:r>
              <a:rPr lang="en-US" dirty="0" err="1"/>
              <a:t>New_node</a:t>
            </a:r>
            <a:r>
              <a:rPr lang="en-US" dirty="0"/>
              <a:t>-&gt;data = entered data.</a:t>
            </a:r>
          </a:p>
          <a:p>
            <a:r>
              <a:rPr lang="en-US" dirty="0" err="1"/>
              <a:t>New_node</a:t>
            </a:r>
            <a:r>
              <a:rPr lang="en-US" dirty="0"/>
              <a:t>-&gt;Next = NULL.</a:t>
            </a:r>
          </a:p>
          <a:p>
            <a:r>
              <a:rPr lang="en-US" dirty="0"/>
              <a:t>IF(Front == NULL)</a:t>
            </a:r>
          </a:p>
          <a:p>
            <a:r>
              <a:rPr lang="en-US" dirty="0"/>
              <a:t>THEN</a:t>
            </a:r>
          </a:p>
          <a:p>
            <a:r>
              <a:rPr lang="en-US" dirty="0"/>
              <a:t>Front = Rear = </a:t>
            </a:r>
            <a:r>
              <a:rPr lang="en-US" dirty="0" err="1"/>
              <a:t>New_node</a:t>
            </a:r>
            <a:endParaRPr lang="en-US" dirty="0"/>
          </a:p>
          <a:p>
            <a:r>
              <a:rPr lang="en-US" dirty="0"/>
              <a:t>Rear-&gt;Next = Front</a:t>
            </a:r>
          </a:p>
          <a:p>
            <a:r>
              <a:rPr lang="en-US" dirty="0"/>
              <a:t>END IF</a:t>
            </a:r>
          </a:p>
          <a:p>
            <a:r>
              <a:rPr lang="en-US" dirty="0"/>
              <a:t>Front = </a:t>
            </a:r>
            <a:r>
              <a:rPr lang="en-US" dirty="0" err="1"/>
              <a:t>New_node</a:t>
            </a:r>
            <a:r>
              <a:rPr lang="en-US" dirty="0"/>
              <a:t>.</a:t>
            </a:r>
          </a:p>
          <a:p>
            <a:r>
              <a:rPr lang="en-US" dirty="0"/>
              <a:t>End IF.</a:t>
            </a:r>
          </a:p>
          <a:p>
            <a:r>
              <a:rPr lang="en-US" dirty="0"/>
              <a:t>ELSE</a:t>
            </a:r>
          </a:p>
          <a:p>
            <a:r>
              <a:rPr lang="en-US" dirty="0"/>
              <a:t>Rear-&gt;Next = </a:t>
            </a:r>
            <a:r>
              <a:rPr lang="en-US" dirty="0" err="1"/>
              <a:t>New_node</a:t>
            </a:r>
            <a:endParaRPr lang="en-US" dirty="0"/>
          </a:p>
          <a:p>
            <a:r>
              <a:rPr lang="en-US" dirty="0"/>
              <a:t>Rear = </a:t>
            </a:r>
            <a:r>
              <a:rPr lang="en-US" dirty="0" err="1"/>
              <a:t>New_node</a:t>
            </a:r>
            <a:endParaRPr lang="en-US" dirty="0"/>
          </a:p>
          <a:p>
            <a:r>
              <a:rPr lang="en-US" dirty="0" err="1"/>
              <a:t>New_node</a:t>
            </a:r>
            <a:r>
              <a:rPr lang="en-US" dirty="0"/>
              <a:t>-&gt;Next = Front</a:t>
            </a:r>
          </a:p>
          <a:p>
            <a:r>
              <a:rPr lang="en-US" dirty="0"/>
              <a:t>End ELSE</a:t>
            </a:r>
          </a:p>
          <a:p>
            <a:endParaRPr lang="en-US" dirty="0"/>
          </a:p>
        </p:txBody>
      </p:sp>
    </p:spTree>
    <p:extLst>
      <p:ext uri="{BB962C8B-B14F-4D97-AF65-F5344CB8AC3E}">
        <p14:creationId xmlns:p14="http://schemas.microsoft.com/office/powerpoint/2010/main" val="11093894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a:solidFill>
            <a:schemeClr val="accent3">
              <a:lumMod val="60000"/>
              <a:lumOff val="40000"/>
            </a:schemeClr>
          </a:solidFill>
        </p:spPr>
        <p:txBody>
          <a:bodyPr>
            <a:normAutofit fontScale="85000" lnSpcReduction="20000"/>
          </a:bodyPr>
          <a:lstStyle/>
          <a:p>
            <a:r>
              <a:rPr lang="en-US" b="1" u="sng" dirty="0" err="1"/>
              <a:t>dequeue</a:t>
            </a:r>
            <a:r>
              <a:rPr lang="en-US" b="1" u="sng" dirty="0"/>
              <a:t>()</a:t>
            </a:r>
            <a:endParaRPr lang="en-US" dirty="0"/>
          </a:p>
          <a:p>
            <a:r>
              <a:rPr lang="en-US" dirty="0"/>
              <a:t>Create a temporary pointer temp  of node structure type</a:t>
            </a:r>
          </a:p>
          <a:p>
            <a:r>
              <a:rPr lang="en-US" dirty="0"/>
              <a:t>IF(Front == NULL)</a:t>
            </a:r>
          </a:p>
          <a:p>
            <a:r>
              <a:rPr lang="en-US" dirty="0"/>
              <a:t>Print  ‘Underflow Condition’</a:t>
            </a:r>
          </a:p>
          <a:p>
            <a:r>
              <a:rPr lang="en-US" dirty="0"/>
              <a:t>End IF</a:t>
            </a:r>
          </a:p>
          <a:p>
            <a:r>
              <a:rPr lang="en-US" dirty="0"/>
              <a:t>ELSE IF(Front == Rear)</a:t>
            </a:r>
          </a:p>
          <a:p>
            <a:r>
              <a:rPr lang="en-US" dirty="0"/>
              <a:t>Front = Rear = NULL</a:t>
            </a:r>
          </a:p>
          <a:p>
            <a:r>
              <a:rPr lang="en-US" dirty="0"/>
              <a:t>Free(temp)</a:t>
            </a:r>
          </a:p>
          <a:p>
            <a:r>
              <a:rPr lang="en-US" dirty="0"/>
              <a:t>End ELSE IF</a:t>
            </a:r>
          </a:p>
          <a:p>
            <a:r>
              <a:rPr lang="en-US" dirty="0"/>
              <a:t>ELSE</a:t>
            </a:r>
          </a:p>
          <a:p>
            <a:r>
              <a:rPr lang="en-US" dirty="0"/>
              <a:t>Front = Front-&gt;Next</a:t>
            </a:r>
          </a:p>
          <a:p>
            <a:r>
              <a:rPr lang="en-US" dirty="0"/>
              <a:t>Rear-&gt;Next = Front</a:t>
            </a:r>
          </a:p>
          <a:p>
            <a:r>
              <a:rPr lang="en-US" dirty="0"/>
              <a:t>Free(temp)</a:t>
            </a:r>
          </a:p>
          <a:p>
            <a:endParaRPr lang="en-US" dirty="0"/>
          </a:p>
        </p:txBody>
      </p:sp>
    </p:spTree>
    <p:extLst>
      <p:ext uri="{BB962C8B-B14F-4D97-AF65-F5344CB8AC3E}">
        <p14:creationId xmlns:p14="http://schemas.microsoft.com/office/powerpoint/2010/main" val="394394906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a:solidFill>
            <a:schemeClr val="accent4">
              <a:lumMod val="40000"/>
              <a:lumOff val="60000"/>
            </a:schemeClr>
          </a:solidFill>
        </p:spPr>
        <p:txBody>
          <a:bodyPr>
            <a:normAutofit/>
          </a:bodyPr>
          <a:lstStyle/>
          <a:p>
            <a:r>
              <a:rPr lang="en-US" b="1" u="sng" dirty="0"/>
              <a:t>print()</a:t>
            </a:r>
            <a:endParaRPr lang="en-US" dirty="0"/>
          </a:p>
          <a:p>
            <a:r>
              <a:rPr lang="en-US" dirty="0"/>
              <a:t>STRUCT NODE* TEMP</a:t>
            </a:r>
          </a:p>
          <a:p>
            <a:r>
              <a:rPr lang="en-US" dirty="0"/>
              <a:t>IF((FRONT == NULL)&amp;&amp;(REAR == NULL))</a:t>
            </a:r>
          </a:p>
          <a:p>
            <a:r>
              <a:rPr lang="en-US" dirty="0"/>
              <a:t>RETURN</a:t>
            </a:r>
          </a:p>
          <a:p>
            <a:r>
              <a:rPr lang="en-US" dirty="0"/>
              <a:t>ELSE</a:t>
            </a:r>
          </a:p>
          <a:p>
            <a:r>
              <a:rPr lang="en-US" dirty="0"/>
              <a:t>TEMP = FRONT</a:t>
            </a:r>
          </a:p>
          <a:p>
            <a:r>
              <a:rPr lang="en-US" dirty="0"/>
              <a:t>WHILE(TEMP)</a:t>
            </a:r>
          </a:p>
          <a:p>
            <a:r>
              <a:rPr lang="en-US" dirty="0"/>
              <a:t>RETURN TEMP-&gt;DATA</a:t>
            </a:r>
          </a:p>
          <a:p>
            <a:r>
              <a:rPr lang="en-US" dirty="0"/>
              <a:t>TEMP = TEMP-&gt;NEXT</a:t>
            </a:r>
          </a:p>
          <a:p>
            <a:endParaRPr lang="en-US" dirty="0"/>
          </a:p>
        </p:txBody>
      </p:sp>
    </p:spTree>
    <p:extLst>
      <p:ext uri="{BB962C8B-B14F-4D97-AF65-F5344CB8AC3E}">
        <p14:creationId xmlns:p14="http://schemas.microsoft.com/office/powerpoint/2010/main" val="148125664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a:solidFill>
            <a:schemeClr val="accent2">
              <a:lumMod val="60000"/>
              <a:lumOff val="40000"/>
            </a:schemeClr>
          </a:solidFill>
        </p:spPr>
        <p:txBody>
          <a:bodyPr>
            <a:normAutofit/>
          </a:bodyPr>
          <a:lstStyle/>
          <a:p>
            <a:r>
              <a:rPr lang="en-US" dirty="0"/>
              <a:t>#include&lt;</a:t>
            </a:r>
            <a:r>
              <a:rPr lang="en-US" dirty="0" err="1"/>
              <a:t>stdio.h</a:t>
            </a:r>
            <a:r>
              <a:rPr lang="en-US" dirty="0" smtClean="0"/>
              <a:t>&gt;</a:t>
            </a:r>
          </a:p>
          <a:p>
            <a:r>
              <a:rPr lang="en-US" dirty="0" smtClean="0"/>
              <a:t> </a:t>
            </a:r>
            <a:r>
              <a:rPr lang="en-US" dirty="0"/>
              <a:t>#include&lt;</a:t>
            </a:r>
            <a:r>
              <a:rPr lang="en-US" dirty="0" err="1"/>
              <a:t>stdlib.h</a:t>
            </a:r>
            <a:r>
              <a:rPr lang="en-US" dirty="0"/>
              <a:t>&gt; </a:t>
            </a:r>
            <a:endParaRPr lang="en-US" dirty="0" smtClean="0"/>
          </a:p>
          <a:p>
            <a:r>
              <a:rPr lang="en-US" dirty="0" err="1" smtClean="0"/>
              <a:t>struct</a:t>
            </a:r>
            <a:r>
              <a:rPr lang="en-US" dirty="0" smtClean="0"/>
              <a:t> node</a:t>
            </a:r>
          </a:p>
          <a:p>
            <a:r>
              <a:rPr lang="en-US" dirty="0" smtClean="0"/>
              <a:t> </a:t>
            </a:r>
            <a:r>
              <a:rPr lang="en-US" dirty="0"/>
              <a:t>{ </a:t>
            </a:r>
            <a:endParaRPr lang="en-US" dirty="0" smtClean="0"/>
          </a:p>
          <a:p>
            <a:r>
              <a:rPr lang="en-US" dirty="0" err="1" smtClean="0"/>
              <a:t>int</a:t>
            </a:r>
            <a:r>
              <a:rPr lang="en-US" dirty="0" smtClean="0"/>
              <a:t> </a:t>
            </a:r>
            <a:r>
              <a:rPr lang="en-US" dirty="0"/>
              <a:t>data; </a:t>
            </a:r>
            <a:r>
              <a:rPr lang="en-US" dirty="0" err="1"/>
              <a:t>struct</a:t>
            </a:r>
            <a:r>
              <a:rPr lang="en-US" dirty="0"/>
              <a:t> node* next; </a:t>
            </a:r>
            <a:endParaRPr lang="en-US" dirty="0" smtClean="0"/>
          </a:p>
          <a:p>
            <a:r>
              <a:rPr lang="en-US" dirty="0" smtClean="0"/>
              <a:t>}; </a:t>
            </a:r>
          </a:p>
          <a:p>
            <a:r>
              <a:rPr lang="en-US" dirty="0" err="1" smtClean="0"/>
              <a:t>struct</a:t>
            </a:r>
            <a:r>
              <a:rPr lang="en-US" dirty="0" smtClean="0"/>
              <a:t> </a:t>
            </a:r>
            <a:r>
              <a:rPr lang="en-US" dirty="0"/>
              <a:t>node *f = NULL; </a:t>
            </a:r>
            <a:endParaRPr lang="en-US" dirty="0" smtClean="0"/>
          </a:p>
          <a:p>
            <a:r>
              <a:rPr lang="en-US" dirty="0" err="1" smtClean="0"/>
              <a:t>struct</a:t>
            </a:r>
            <a:r>
              <a:rPr lang="en-US" dirty="0" smtClean="0"/>
              <a:t> </a:t>
            </a:r>
            <a:r>
              <a:rPr lang="en-US" dirty="0"/>
              <a:t>node *r = NULL;</a:t>
            </a:r>
          </a:p>
        </p:txBody>
      </p:sp>
    </p:spTree>
    <p:extLst>
      <p:ext uri="{BB962C8B-B14F-4D97-AF65-F5344CB8AC3E}">
        <p14:creationId xmlns:p14="http://schemas.microsoft.com/office/powerpoint/2010/main" val="156221467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7200" y="16764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554" y="457200"/>
            <a:ext cx="7389119"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043" y="2514600"/>
            <a:ext cx="3858606" cy="3267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15021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5216" y="533400"/>
            <a:ext cx="6797184" cy="6221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048000"/>
            <a:ext cx="3505200" cy="32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943253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609600"/>
            <a:ext cx="7542365"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7398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a:solidFill>
            <a:schemeClr val="accent2">
              <a:lumMod val="60000"/>
              <a:lumOff val="40000"/>
            </a:schemeClr>
          </a:solidFill>
        </p:spPr>
        <p:txBody>
          <a:bodyPr>
            <a:normAutofit fontScale="92500" lnSpcReduction="20000"/>
          </a:bodyPr>
          <a:lstStyle/>
          <a:p>
            <a:r>
              <a:rPr lang="en-US" dirty="0" err="1"/>
              <a:t>int</a:t>
            </a:r>
            <a:r>
              <a:rPr lang="en-US" dirty="0"/>
              <a:t> main() </a:t>
            </a:r>
            <a:endParaRPr lang="en-US" dirty="0" smtClean="0"/>
          </a:p>
          <a:p>
            <a:r>
              <a:rPr lang="en-US" dirty="0" smtClean="0"/>
              <a:t>{</a:t>
            </a:r>
          </a:p>
          <a:p>
            <a:r>
              <a:rPr lang="en-US" dirty="0" smtClean="0"/>
              <a:t> </a:t>
            </a:r>
            <a:r>
              <a:rPr lang="en-US" dirty="0" err="1"/>
              <a:t>int</a:t>
            </a:r>
            <a:r>
              <a:rPr lang="en-US" dirty="0"/>
              <a:t> </a:t>
            </a:r>
            <a:r>
              <a:rPr lang="en-US" dirty="0" err="1"/>
              <a:t>opt,n,i,data</a:t>
            </a:r>
            <a:r>
              <a:rPr lang="en-US" dirty="0" smtClean="0"/>
              <a:t>;</a:t>
            </a:r>
          </a:p>
          <a:p>
            <a:r>
              <a:rPr lang="en-US" dirty="0" smtClean="0"/>
              <a:t> </a:t>
            </a:r>
            <a:r>
              <a:rPr lang="en-US" dirty="0" err="1"/>
              <a:t>printf</a:t>
            </a:r>
            <a:r>
              <a:rPr lang="en-US" dirty="0"/>
              <a:t>("Enter Your Choice:-"); </a:t>
            </a:r>
            <a:endParaRPr lang="en-US" dirty="0" smtClean="0"/>
          </a:p>
          <a:p>
            <a:r>
              <a:rPr lang="en-US" dirty="0"/>
              <a:t>d</a:t>
            </a:r>
            <a:r>
              <a:rPr lang="en-US" dirty="0" smtClean="0"/>
              <a:t>o</a:t>
            </a:r>
          </a:p>
          <a:p>
            <a:r>
              <a:rPr lang="en-US" dirty="0" smtClean="0"/>
              <a:t>{ </a:t>
            </a:r>
          </a:p>
          <a:p>
            <a:r>
              <a:rPr lang="en-US" dirty="0" err="1" smtClean="0"/>
              <a:t>printf</a:t>
            </a:r>
            <a:r>
              <a:rPr lang="en-US" dirty="0"/>
              <a:t>("\n\n1 for Insert the Data in Queue\n2 for show the Data in Queue \n3 for Delete the data from the Queue\n0 for Exit</a:t>
            </a:r>
            <a:r>
              <a:rPr lang="en-US" dirty="0" smtClean="0"/>
              <a:t>");</a:t>
            </a:r>
          </a:p>
          <a:p>
            <a:r>
              <a:rPr lang="en-US" dirty="0" smtClean="0"/>
              <a:t> </a:t>
            </a:r>
            <a:r>
              <a:rPr lang="en-US" dirty="0" err="1"/>
              <a:t>scanf</a:t>
            </a:r>
            <a:r>
              <a:rPr lang="en-US" dirty="0"/>
              <a:t>("%</a:t>
            </a:r>
            <a:r>
              <a:rPr lang="en-US" dirty="0" err="1"/>
              <a:t>d",&amp;opt</a:t>
            </a:r>
            <a:r>
              <a:rPr lang="en-US" dirty="0"/>
              <a:t>); </a:t>
            </a:r>
            <a:endParaRPr lang="en-US" dirty="0" smtClean="0"/>
          </a:p>
          <a:p>
            <a:r>
              <a:rPr lang="en-US" dirty="0" smtClean="0"/>
              <a:t>switch(opt)</a:t>
            </a:r>
          </a:p>
          <a:p>
            <a:r>
              <a:rPr lang="en-US" dirty="0" smtClean="0"/>
              <a:t>{</a:t>
            </a:r>
            <a:endParaRPr lang="en-US" dirty="0"/>
          </a:p>
        </p:txBody>
      </p:sp>
    </p:spTree>
    <p:extLst>
      <p:ext uri="{BB962C8B-B14F-4D97-AF65-F5344CB8AC3E}">
        <p14:creationId xmlns:p14="http://schemas.microsoft.com/office/powerpoint/2010/main" val="3153646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0"/>
            <a:ext cx="8229600" cy="960438"/>
          </a:xfrm>
        </p:spPr>
        <p:txBody>
          <a:bodyPr>
            <a:normAutofit/>
          </a:bodyPr>
          <a:lstStyle/>
          <a:p>
            <a:r>
              <a:rPr lang="en-US" b="1" dirty="0" smtClean="0">
                <a:solidFill>
                  <a:srgbClr val="FF0066"/>
                </a:solidFill>
                <a:latin typeface="Times New Roman" pitchFamily="18" charset="0"/>
                <a:cs typeface="Times New Roman" pitchFamily="18" charset="0"/>
              </a:rPr>
              <a:t>Queue Operations</a:t>
            </a:r>
          </a:p>
        </p:txBody>
      </p:sp>
      <p:graphicFrame>
        <p:nvGraphicFramePr>
          <p:cNvPr id="5" name="Table 4"/>
          <p:cNvGraphicFramePr>
            <a:graphicFrameLocks noGrp="1"/>
          </p:cNvGraphicFramePr>
          <p:nvPr/>
        </p:nvGraphicFramePr>
        <p:xfrm>
          <a:off x="1371600" y="1219200"/>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dirty="0" smtClean="0"/>
                        <a:t>2</a:t>
                      </a:r>
                      <a:endParaRPr lang="en-US" dirty="0"/>
                    </a:p>
                  </a:txBody>
                  <a:tcPr/>
                </a:tc>
                <a:tc>
                  <a:txBody>
                    <a:bodyPr/>
                    <a:lstStyle/>
                    <a:p>
                      <a:pPr algn="ctr"/>
                      <a:r>
                        <a:rPr lang="en-US" dirty="0" smtClean="0"/>
                        <a:t>10</a:t>
                      </a:r>
                      <a:endParaRPr lang="en-US" dirty="0"/>
                    </a:p>
                  </a:txBody>
                  <a:tcPr/>
                </a:tc>
                <a:tc>
                  <a:txBody>
                    <a:bodyPr/>
                    <a:lstStyle/>
                    <a:p>
                      <a:pPr algn="ctr"/>
                      <a:r>
                        <a:rPr lang="en-US" dirty="0" smtClean="0"/>
                        <a:t>5</a:t>
                      </a:r>
                      <a:endParaRPr lang="en-US" dirty="0"/>
                    </a:p>
                  </a:txBody>
                  <a:tcPr/>
                </a:tc>
                <a:tc>
                  <a:txBody>
                    <a:bodyPr/>
                    <a:lstStyle/>
                    <a:p>
                      <a:pPr algn="ctr"/>
                      <a:r>
                        <a:rPr lang="en-US" dirty="0" smtClean="0"/>
                        <a:t>6</a:t>
                      </a:r>
                      <a:endParaRPr lang="en-US" dirty="0"/>
                    </a:p>
                  </a:txBody>
                  <a:tcPr/>
                </a:tc>
                <a:tc>
                  <a:txBody>
                    <a:bodyPr/>
                    <a:lstStyle/>
                    <a:p>
                      <a:pPr algn="ctr"/>
                      <a:r>
                        <a:rPr lang="en-US" dirty="0" smtClean="0"/>
                        <a:t>8</a:t>
                      </a:r>
                      <a:endParaRPr lang="en-US" dirty="0"/>
                    </a:p>
                  </a:txBody>
                  <a:tcPr/>
                </a:tc>
                <a:tc>
                  <a:txBody>
                    <a:bodyPr/>
                    <a:lstStyle/>
                    <a:p>
                      <a:pPr algn="ctr"/>
                      <a:r>
                        <a:rPr lang="en-US" dirty="0" smtClean="0"/>
                        <a:t>10</a:t>
                      </a:r>
                      <a:endParaRPr lang="en-US" dirty="0"/>
                    </a:p>
                  </a:txBody>
                  <a:tcPr/>
                </a:tc>
                <a:tc>
                  <a:txBody>
                    <a:bodyPr/>
                    <a:lstStyle/>
                    <a:p>
                      <a:pPr algn="ctr"/>
                      <a:r>
                        <a:rPr lang="en-US" dirty="0" smtClean="0"/>
                        <a:t>3</a:t>
                      </a:r>
                      <a:endParaRPr lang="en-US" dirty="0"/>
                    </a:p>
                  </a:txBody>
                  <a:tcPr/>
                </a:tc>
              </a:tr>
            </a:tbl>
          </a:graphicData>
        </a:graphic>
      </p:graphicFrame>
      <p:sp>
        <p:nvSpPr>
          <p:cNvPr id="6" name="Rectangle 5"/>
          <p:cNvSpPr/>
          <p:nvPr/>
        </p:nvSpPr>
        <p:spPr>
          <a:xfrm>
            <a:off x="2895600" y="22860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7" name="Rectangle 6"/>
          <p:cNvSpPr/>
          <p:nvPr/>
        </p:nvSpPr>
        <p:spPr>
          <a:xfrm>
            <a:off x="7162800" y="22860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8" name="Elbow Connector 7"/>
          <p:cNvCxnSpPr/>
          <p:nvPr/>
        </p:nvCxnSpPr>
        <p:spPr>
          <a:xfrm rot="16200000" flipV="1">
            <a:off x="2665923" y="1677477"/>
            <a:ext cx="6741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nvGraphicFramePr>
        <p:xfrm>
          <a:off x="1371600" y="838200"/>
          <a:ext cx="6095999" cy="370840"/>
        </p:xfrm>
        <a:graphic>
          <a:graphicData uri="http://schemas.openxmlformats.org/drawingml/2006/table">
            <a:tbl>
              <a:tblPr firstRow="1" bandRow="1">
                <a:tableStyleId>{2D5ABB26-0587-4C30-8999-92F81FD0307C}</a:tableStyleId>
              </a:tblPr>
              <a:tblGrid>
                <a:gridCol w="870857"/>
                <a:gridCol w="870857"/>
                <a:gridCol w="870857"/>
                <a:gridCol w="870857"/>
                <a:gridCol w="870857"/>
                <a:gridCol w="870857"/>
                <a:gridCol w="8708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r>
            </a:tbl>
          </a:graphicData>
        </a:graphic>
      </p:graphicFrame>
      <p:sp>
        <p:nvSpPr>
          <p:cNvPr id="10" name="Rectangle 9"/>
          <p:cNvSpPr/>
          <p:nvPr/>
        </p:nvSpPr>
        <p:spPr>
          <a:xfrm>
            <a:off x="914400" y="838200"/>
            <a:ext cx="372218" cy="369332"/>
          </a:xfrm>
          <a:prstGeom prst="rect">
            <a:avLst/>
          </a:prstGeom>
        </p:spPr>
        <p:txBody>
          <a:bodyPr wrap="none">
            <a:spAutoFit/>
          </a:bodyPr>
          <a:lstStyle/>
          <a:p>
            <a:pPr algn="ctr"/>
            <a:r>
              <a:rPr lang="en-US" b="1" dirty="0" smtClean="0"/>
              <a:t>-1</a:t>
            </a:r>
            <a:endParaRPr lang="en-US" b="1" dirty="0"/>
          </a:p>
        </p:txBody>
      </p:sp>
      <p:cxnSp>
        <p:nvCxnSpPr>
          <p:cNvPr id="11" name="Elbow Connector 10"/>
          <p:cNvCxnSpPr/>
          <p:nvPr/>
        </p:nvCxnSpPr>
        <p:spPr>
          <a:xfrm rot="16200000" flipV="1">
            <a:off x="6934200" y="16764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96200" y="1143000"/>
            <a:ext cx="1021433" cy="461665"/>
          </a:xfrm>
          <a:prstGeom prst="rect">
            <a:avLst/>
          </a:prstGeom>
        </p:spPr>
        <p:txBody>
          <a:bodyPr wrap="none">
            <a:spAutoFit/>
          </a:bodyPr>
          <a:lstStyle/>
          <a:p>
            <a:r>
              <a:rPr lang="en-US" sz="2400" b="1" dirty="0" smtClean="0">
                <a:solidFill>
                  <a:srgbClr val="00B050"/>
                </a:solidFill>
                <a:latin typeface="Times New Roman" pitchFamily="18" charset="0"/>
                <a:cs typeface="Times New Roman" pitchFamily="18" charset="0"/>
              </a:rPr>
              <a:t>Peek()</a:t>
            </a:r>
          </a:p>
        </p:txBody>
      </p:sp>
      <p:sp>
        <p:nvSpPr>
          <p:cNvPr id="13" name="Rectangle 12"/>
          <p:cNvSpPr/>
          <p:nvPr/>
        </p:nvSpPr>
        <p:spPr>
          <a:xfrm>
            <a:off x="1752600" y="2971800"/>
            <a:ext cx="1309974" cy="400110"/>
          </a:xfrm>
          <a:prstGeom prst="rect">
            <a:avLst/>
          </a:prstGeom>
        </p:spPr>
        <p:txBody>
          <a:bodyPr wrap="none">
            <a:spAutoFit/>
          </a:bodyPr>
          <a:lstStyle/>
          <a:p>
            <a:r>
              <a:rPr lang="en-US" sz="2000" b="1" dirty="0" smtClean="0">
                <a:solidFill>
                  <a:srgbClr val="00B050"/>
                </a:solidFill>
                <a:latin typeface="Times New Roman" pitchFamily="18" charset="0"/>
                <a:cs typeface="Times New Roman" pitchFamily="18" charset="0"/>
              </a:rPr>
              <a:t>Dequeue()</a:t>
            </a:r>
          </a:p>
        </p:txBody>
      </p:sp>
      <p:sp>
        <p:nvSpPr>
          <p:cNvPr id="14" name="Rectangle 13"/>
          <p:cNvSpPr/>
          <p:nvPr/>
        </p:nvSpPr>
        <p:spPr>
          <a:xfrm>
            <a:off x="381000" y="2971800"/>
            <a:ext cx="1309974" cy="400110"/>
          </a:xfrm>
          <a:prstGeom prst="rect">
            <a:avLst/>
          </a:prstGeom>
        </p:spPr>
        <p:txBody>
          <a:bodyPr wrap="none">
            <a:spAutoFit/>
          </a:bodyPr>
          <a:lstStyle/>
          <a:p>
            <a:r>
              <a:rPr lang="en-US" sz="2000" b="1" dirty="0" smtClean="0">
                <a:solidFill>
                  <a:srgbClr val="00B050"/>
                </a:solidFill>
                <a:latin typeface="Times New Roman" pitchFamily="18" charset="0"/>
                <a:cs typeface="Times New Roman" pitchFamily="18" charset="0"/>
              </a:rPr>
              <a:t>Dequeue()</a:t>
            </a:r>
          </a:p>
        </p:txBody>
      </p:sp>
      <p:sp>
        <p:nvSpPr>
          <p:cNvPr id="15" name="Rectangle 14"/>
          <p:cNvSpPr/>
          <p:nvPr/>
        </p:nvSpPr>
        <p:spPr>
          <a:xfrm>
            <a:off x="3276600" y="3048000"/>
            <a:ext cx="1309974" cy="400110"/>
          </a:xfrm>
          <a:prstGeom prst="rect">
            <a:avLst/>
          </a:prstGeom>
        </p:spPr>
        <p:txBody>
          <a:bodyPr wrap="none">
            <a:spAutoFit/>
          </a:bodyPr>
          <a:lstStyle/>
          <a:p>
            <a:r>
              <a:rPr lang="en-US" sz="2000" b="1" dirty="0" smtClean="0">
                <a:solidFill>
                  <a:srgbClr val="00B050"/>
                </a:solidFill>
                <a:latin typeface="Times New Roman" pitchFamily="18" charset="0"/>
                <a:cs typeface="Times New Roman" pitchFamily="18" charset="0"/>
              </a:rPr>
              <a:t>Dequeue()</a:t>
            </a:r>
          </a:p>
        </p:txBody>
      </p:sp>
      <p:sp>
        <p:nvSpPr>
          <p:cNvPr id="16" name="Rectangle 15"/>
          <p:cNvSpPr/>
          <p:nvPr/>
        </p:nvSpPr>
        <p:spPr>
          <a:xfrm>
            <a:off x="4876800" y="3048000"/>
            <a:ext cx="1309974" cy="400110"/>
          </a:xfrm>
          <a:prstGeom prst="rect">
            <a:avLst/>
          </a:prstGeom>
        </p:spPr>
        <p:txBody>
          <a:bodyPr wrap="none">
            <a:spAutoFit/>
          </a:bodyPr>
          <a:lstStyle/>
          <a:p>
            <a:r>
              <a:rPr lang="en-US" sz="2000" b="1" dirty="0" smtClean="0">
                <a:solidFill>
                  <a:srgbClr val="00B050"/>
                </a:solidFill>
                <a:latin typeface="Times New Roman" pitchFamily="18" charset="0"/>
                <a:cs typeface="Times New Roman" pitchFamily="18" charset="0"/>
              </a:rPr>
              <a:t>Dequeue()</a:t>
            </a:r>
          </a:p>
        </p:txBody>
      </p:sp>
      <p:sp>
        <p:nvSpPr>
          <p:cNvPr id="17" name="Rectangle 16"/>
          <p:cNvSpPr/>
          <p:nvPr/>
        </p:nvSpPr>
        <p:spPr>
          <a:xfrm>
            <a:off x="6400800" y="3048000"/>
            <a:ext cx="1309974" cy="400110"/>
          </a:xfrm>
          <a:prstGeom prst="rect">
            <a:avLst/>
          </a:prstGeom>
        </p:spPr>
        <p:txBody>
          <a:bodyPr wrap="none">
            <a:spAutoFit/>
          </a:bodyPr>
          <a:lstStyle/>
          <a:p>
            <a:r>
              <a:rPr lang="en-US" sz="2000" b="1" dirty="0" smtClean="0">
                <a:solidFill>
                  <a:srgbClr val="00B050"/>
                </a:solidFill>
                <a:latin typeface="Times New Roman" pitchFamily="18" charset="0"/>
                <a:cs typeface="Times New Roman" pitchFamily="18" charset="0"/>
              </a:rPr>
              <a:t>Dequeue()</a:t>
            </a:r>
          </a:p>
        </p:txBody>
      </p:sp>
      <p:graphicFrame>
        <p:nvGraphicFramePr>
          <p:cNvPr id="18" name="Table 17"/>
          <p:cNvGraphicFramePr>
            <a:graphicFrameLocks noGrp="1"/>
          </p:cNvGraphicFramePr>
          <p:nvPr/>
        </p:nvGraphicFramePr>
        <p:xfrm>
          <a:off x="1143000" y="3886200"/>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dirty="0" smtClean="0"/>
                        <a:t>2</a:t>
                      </a:r>
                      <a:endParaRPr lang="en-US" dirty="0"/>
                    </a:p>
                  </a:txBody>
                  <a:tcPr/>
                </a:tc>
                <a:tc>
                  <a:txBody>
                    <a:bodyPr/>
                    <a:lstStyle/>
                    <a:p>
                      <a:pPr algn="ctr"/>
                      <a:r>
                        <a:rPr lang="en-US" dirty="0" smtClean="0"/>
                        <a:t>10</a:t>
                      </a:r>
                      <a:endParaRPr lang="en-US" dirty="0"/>
                    </a:p>
                  </a:txBody>
                  <a:tcPr/>
                </a:tc>
                <a:tc>
                  <a:txBody>
                    <a:bodyPr/>
                    <a:lstStyle/>
                    <a:p>
                      <a:pPr algn="ctr"/>
                      <a:r>
                        <a:rPr lang="en-US" dirty="0" smtClean="0"/>
                        <a:t>5</a:t>
                      </a:r>
                      <a:endParaRPr lang="en-US" dirty="0"/>
                    </a:p>
                  </a:txBody>
                  <a:tcPr/>
                </a:tc>
                <a:tc>
                  <a:txBody>
                    <a:bodyPr/>
                    <a:lstStyle/>
                    <a:p>
                      <a:pPr algn="ctr"/>
                      <a:r>
                        <a:rPr lang="en-US" dirty="0" smtClean="0"/>
                        <a:t>6</a:t>
                      </a:r>
                      <a:endParaRPr lang="en-US" dirty="0"/>
                    </a:p>
                  </a:txBody>
                  <a:tcPr/>
                </a:tc>
                <a:tc>
                  <a:txBody>
                    <a:bodyPr/>
                    <a:lstStyle/>
                    <a:p>
                      <a:pPr algn="ctr"/>
                      <a:r>
                        <a:rPr lang="en-US" dirty="0" smtClean="0"/>
                        <a:t>8</a:t>
                      </a:r>
                      <a:endParaRPr lang="en-US" dirty="0"/>
                    </a:p>
                  </a:txBody>
                  <a:tcPr/>
                </a:tc>
                <a:tc>
                  <a:txBody>
                    <a:bodyPr/>
                    <a:lstStyle/>
                    <a:p>
                      <a:pPr algn="ctr"/>
                      <a:r>
                        <a:rPr lang="en-US" dirty="0" smtClean="0"/>
                        <a:t>10</a:t>
                      </a:r>
                      <a:endParaRPr lang="en-US" dirty="0"/>
                    </a:p>
                  </a:txBody>
                  <a:tcPr/>
                </a:tc>
                <a:tc>
                  <a:txBody>
                    <a:bodyPr/>
                    <a:lstStyle/>
                    <a:p>
                      <a:pPr algn="ctr"/>
                      <a:r>
                        <a:rPr lang="en-US" dirty="0" smtClean="0"/>
                        <a:t>3</a:t>
                      </a:r>
                      <a:endParaRPr lang="en-US" dirty="0"/>
                    </a:p>
                  </a:txBody>
                  <a:tcPr/>
                </a:tc>
              </a:tr>
            </a:tbl>
          </a:graphicData>
        </a:graphic>
      </p:graphicFrame>
      <p:sp>
        <p:nvSpPr>
          <p:cNvPr id="19" name="Rectangle 18"/>
          <p:cNvSpPr/>
          <p:nvPr/>
        </p:nvSpPr>
        <p:spPr>
          <a:xfrm>
            <a:off x="6477000" y="49530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20" name="Rectangle 19"/>
          <p:cNvSpPr/>
          <p:nvPr/>
        </p:nvSpPr>
        <p:spPr>
          <a:xfrm>
            <a:off x="7315200" y="49530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21" name="Elbow Connector 20"/>
          <p:cNvCxnSpPr/>
          <p:nvPr/>
        </p:nvCxnSpPr>
        <p:spPr>
          <a:xfrm rot="16200000" flipV="1">
            <a:off x="6399724" y="4344476"/>
            <a:ext cx="674132" cy="519579"/>
          </a:xfrm>
          <a:prstGeom prst="bentConnector3">
            <a:avLst>
              <a:gd name="adj1" fmla="val 47776"/>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nvGraphicFramePr>
        <p:xfrm>
          <a:off x="1143000" y="3505200"/>
          <a:ext cx="6095999" cy="370840"/>
        </p:xfrm>
        <a:graphic>
          <a:graphicData uri="http://schemas.openxmlformats.org/drawingml/2006/table">
            <a:tbl>
              <a:tblPr firstRow="1" bandRow="1">
                <a:tableStyleId>{2D5ABB26-0587-4C30-8999-92F81FD0307C}</a:tableStyleId>
              </a:tblPr>
              <a:tblGrid>
                <a:gridCol w="870857"/>
                <a:gridCol w="870857"/>
                <a:gridCol w="870857"/>
                <a:gridCol w="870857"/>
                <a:gridCol w="870857"/>
                <a:gridCol w="870857"/>
                <a:gridCol w="8708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r>
            </a:tbl>
          </a:graphicData>
        </a:graphic>
      </p:graphicFrame>
      <p:sp>
        <p:nvSpPr>
          <p:cNvPr id="23" name="Rectangle 22"/>
          <p:cNvSpPr/>
          <p:nvPr/>
        </p:nvSpPr>
        <p:spPr>
          <a:xfrm>
            <a:off x="685800" y="3505200"/>
            <a:ext cx="372218" cy="369332"/>
          </a:xfrm>
          <a:prstGeom prst="rect">
            <a:avLst/>
          </a:prstGeom>
        </p:spPr>
        <p:txBody>
          <a:bodyPr wrap="none">
            <a:spAutoFit/>
          </a:bodyPr>
          <a:lstStyle/>
          <a:p>
            <a:pPr algn="ctr"/>
            <a:r>
              <a:rPr lang="en-US" b="1" dirty="0" smtClean="0"/>
              <a:t>-1</a:t>
            </a:r>
            <a:endParaRPr lang="en-US" b="1" dirty="0"/>
          </a:p>
        </p:txBody>
      </p:sp>
      <p:cxnSp>
        <p:nvCxnSpPr>
          <p:cNvPr id="24" name="Elbow Connector 23"/>
          <p:cNvCxnSpPr/>
          <p:nvPr/>
        </p:nvCxnSpPr>
        <p:spPr>
          <a:xfrm rot="16200000" flipV="1">
            <a:off x="7010400" y="43434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85800" y="4648200"/>
            <a:ext cx="4163704" cy="400110"/>
          </a:xfrm>
          <a:prstGeom prst="rect">
            <a:avLst/>
          </a:prstGeom>
        </p:spPr>
        <p:txBody>
          <a:bodyPr wrap="none">
            <a:spAutoFit/>
          </a:bodyPr>
          <a:lstStyle/>
          <a:p>
            <a:r>
              <a:rPr lang="en-US" sz="2000" b="1" dirty="0" smtClean="0">
                <a:solidFill>
                  <a:srgbClr val="0000FF"/>
                </a:solidFill>
                <a:latin typeface="Times New Roman" pitchFamily="18" charset="0"/>
                <a:cs typeface="Times New Roman" pitchFamily="18" charset="0"/>
              </a:rPr>
              <a:t> Front=rear=-1    </a:t>
            </a:r>
            <a:r>
              <a:rPr lang="en-US" sz="2000" b="1" dirty="0" smtClean="0">
                <a:solidFill>
                  <a:srgbClr val="0000FF"/>
                </a:solidFill>
                <a:latin typeface="Times New Roman" pitchFamily="18" charset="0"/>
                <a:cs typeface="Times New Roman" pitchFamily="18" charset="0"/>
                <a:sym typeface="Wingdings" pitchFamily="2" charset="2"/>
              </a:rPr>
              <a:t> </a:t>
            </a:r>
            <a:r>
              <a:rPr lang="en-US" sz="2000" b="1" dirty="0" smtClean="0">
                <a:solidFill>
                  <a:srgbClr val="C00000"/>
                </a:solidFill>
                <a:latin typeface="Times New Roman" pitchFamily="18" charset="0"/>
                <a:cs typeface="Times New Roman" pitchFamily="18" charset="0"/>
                <a:sym typeface="Wingdings" pitchFamily="2" charset="2"/>
              </a:rPr>
              <a:t>Queue is Empty</a:t>
            </a:r>
            <a:endParaRPr lang="en-US" sz="2000" b="1" dirty="0">
              <a:solidFill>
                <a:srgbClr val="C00000"/>
              </a:solidFill>
            </a:endParaRPr>
          </a:p>
        </p:txBody>
      </p:sp>
      <p:sp>
        <p:nvSpPr>
          <p:cNvPr id="27" name="Rectangle 26"/>
          <p:cNvSpPr/>
          <p:nvPr/>
        </p:nvSpPr>
        <p:spPr>
          <a:xfrm>
            <a:off x="1295400" y="5181600"/>
            <a:ext cx="4899675" cy="400110"/>
          </a:xfrm>
          <a:prstGeom prst="rect">
            <a:avLst/>
          </a:prstGeom>
        </p:spPr>
        <p:txBody>
          <a:bodyPr wrap="none">
            <a:spAutoFit/>
          </a:bodyPr>
          <a:lstStyle/>
          <a:p>
            <a:r>
              <a:rPr lang="en-US" sz="2000" b="1" dirty="0" smtClean="0">
                <a:solidFill>
                  <a:srgbClr val="0000FF"/>
                </a:solidFill>
                <a:latin typeface="Times New Roman" pitchFamily="18" charset="0"/>
                <a:cs typeface="Times New Roman" pitchFamily="18" charset="0"/>
              </a:rPr>
              <a:t> Front==rear  </a:t>
            </a:r>
            <a:r>
              <a:rPr lang="en-US" sz="2000" b="1" dirty="0" smtClean="0">
                <a:solidFill>
                  <a:srgbClr val="0000FF"/>
                </a:solidFill>
                <a:latin typeface="Times New Roman" pitchFamily="18" charset="0"/>
                <a:cs typeface="Times New Roman" pitchFamily="18" charset="0"/>
                <a:sym typeface="Wingdings" pitchFamily="2" charset="2"/>
              </a:rPr>
              <a:t> </a:t>
            </a:r>
            <a:r>
              <a:rPr lang="en-US" sz="2000" b="1" dirty="0" smtClean="0">
                <a:solidFill>
                  <a:srgbClr val="C00000"/>
                </a:solidFill>
                <a:latin typeface="Times New Roman" pitchFamily="18" charset="0"/>
                <a:cs typeface="Times New Roman" pitchFamily="18" charset="0"/>
                <a:sym typeface="Wingdings" pitchFamily="2" charset="2"/>
              </a:rPr>
              <a:t>One Element in the queue</a:t>
            </a:r>
            <a:endParaRPr lang="en-US" sz="2000" b="1" dirty="0">
              <a:solidFill>
                <a:srgbClr val="C00000"/>
              </a:solidFill>
            </a:endParaRPr>
          </a:p>
        </p:txBody>
      </p:sp>
      <p:sp>
        <p:nvSpPr>
          <p:cNvPr id="28" name="Rectangle 27"/>
          <p:cNvSpPr/>
          <p:nvPr/>
        </p:nvSpPr>
        <p:spPr>
          <a:xfrm>
            <a:off x="2895600" y="5638800"/>
            <a:ext cx="1625766" cy="400110"/>
          </a:xfrm>
          <a:prstGeom prst="rect">
            <a:avLst/>
          </a:prstGeom>
        </p:spPr>
        <p:txBody>
          <a:bodyPr wrap="none">
            <a:spAutoFit/>
          </a:bodyPr>
          <a:lstStyle/>
          <a:p>
            <a:r>
              <a:rPr lang="en-US" sz="2000" b="1" dirty="0" smtClean="0">
                <a:solidFill>
                  <a:srgbClr val="00B050"/>
                </a:solidFill>
                <a:latin typeface="Times New Roman" pitchFamily="18" charset="0"/>
                <a:cs typeface="Times New Roman" pitchFamily="18" charset="0"/>
              </a:rPr>
              <a:t>Dequeue() </a:t>
            </a:r>
            <a:r>
              <a:rPr lang="en-US" sz="2000" b="1" dirty="0" smtClean="0">
                <a:solidFill>
                  <a:srgbClr val="00B050"/>
                </a:solidFill>
                <a:latin typeface="Times New Roman" pitchFamily="18" charset="0"/>
                <a:cs typeface="Times New Roman" pitchFamily="18" charset="0"/>
                <a:sym typeface="Wingdings" pitchFamily="2" charset="2"/>
              </a:rPr>
              <a:t></a:t>
            </a:r>
            <a:endParaRPr lang="en-US" sz="2000" b="1" dirty="0" smtClean="0">
              <a:solidFill>
                <a:srgbClr val="00B050"/>
              </a:solidFill>
              <a:latin typeface="Times New Roman" pitchFamily="18" charset="0"/>
              <a:cs typeface="Times New Roman" pitchFamily="18" charset="0"/>
            </a:endParaRPr>
          </a:p>
        </p:txBody>
      </p:sp>
      <p:sp>
        <p:nvSpPr>
          <p:cNvPr id="29" name="Rectangle 28"/>
          <p:cNvSpPr/>
          <p:nvPr/>
        </p:nvSpPr>
        <p:spPr>
          <a:xfrm>
            <a:off x="4648200" y="5619690"/>
            <a:ext cx="4163704" cy="400110"/>
          </a:xfrm>
          <a:prstGeom prst="rect">
            <a:avLst/>
          </a:prstGeom>
        </p:spPr>
        <p:txBody>
          <a:bodyPr wrap="none">
            <a:spAutoFit/>
          </a:bodyPr>
          <a:lstStyle/>
          <a:p>
            <a:r>
              <a:rPr lang="en-US" sz="2000" b="1" dirty="0" smtClean="0">
                <a:solidFill>
                  <a:srgbClr val="0000FF"/>
                </a:solidFill>
                <a:latin typeface="Times New Roman" pitchFamily="18" charset="0"/>
                <a:cs typeface="Times New Roman" pitchFamily="18" charset="0"/>
              </a:rPr>
              <a:t> Front=rear=-1    </a:t>
            </a:r>
            <a:r>
              <a:rPr lang="en-US" sz="2000" b="1" dirty="0" smtClean="0">
                <a:solidFill>
                  <a:srgbClr val="0000FF"/>
                </a:solidFill>
                <a:latin typeface="Times New Roman" pitchFamily="18" charset="0"/>
                <a:cs typeface="Times New Roman" pitchFamily="18" charset="0"/>
                <a:sym typeface="Wingdings" pitchFamily="2" charset="2"/>
              </a:rPr>
              <a:t> </a:t>
            </a:r>
            <a:r>
              <a:rPr lang="en-US" sz="2000" b="1" dirty="0" smtClean="0">
                <a:solidFill>
                  <a:srgbClr val="C00000"/>
                </a:solidFill>
                <a:latin typeface="Times New Roman" pitchFamily="18" charset="0"/>
                <a:cs typeface="Times New Roman" pitchFamily="18" charset="0"/>
                <a:sym typeface="Wingdings" pitchFamily="2" charset="2"/>
              </a:rPr>
              <a:t>Queue is Empty</a:t>
            </a:r>
            <a:endParaRPr lang="en-US" sz="2000" b="1" dirty="0">
              <a:solidFill>
                <a:srgbClr val="C00000"/>
              </a:solidFill>
            </a:endParaRPr>
          </a:p>
        </p:txBody>
      </p:sp>
      <p:sp>
        <p:nvSpPr>
          <p:cNvPr id="30" name="Rectangle 29"/>
          <p:cNvSpPr/>
          <p:nvPr/>
        </p:nvSpPr>
        <p:spPr>
          <a:xfrm>
            <a:off x="1371600" y="6096000"/>
            <a:ext cx="1541384" cy="400110"/>
          </a:xfrm>
          <a:prstGeom prst="rect">
            <a:avLst/>
          </a:prstGeom>
        </p:spPr>
        <p:txBody>
          <a:bodyPr wrap="none">
            <a:spAutoFit/>
          </a:bodyPr>
          <a:lstStyle/>
          <a:p>
            <a:r>
              <a:rPr lang="en-US" sz="2000" b="1" dirty="0" smtClean="0">
                <a:solidFill>
                  <a:srgbClr val="0000FF"/>
                </a:solidFill>
                <a:latin typeface="Times New Roman" pitchFamily="18" charset="0"/>
                <a:cs typeface="Times New Roman" pitchFamily="18" charset="0"/>
              </a:rPr>
              <a:t> Front&gt;rear </a:t>
            </a:r>
            <a:endParaRPr lang="en-US" sz="2000" b="1" dirty="0">
              <a:solidFill>
                <a:srgbClr val="C00000"/>
              </a:solidFill>
            </a:endParaRPr>
          </a:p>
        </p:txBody>
      </p:sp>
      <p:sp>
        <p:nvSpPr>
          <p:cNvPr id="31" name="Rectangle 30"/>
          <p:cNvSpPr/>
          <p:nvPr/>
        </p:nvSpPr>
        <p:spPr>
          <a:xfrm>
            <a:off x="2819400" y="6153090"/>
            <a:ext cx="2379177" cy="400110"/>
          </a:xfrm>
          <a:prstGeom prst="rect">
            <a:avLst/>
          </a:prstGeom>
        </p:spPr>
        <p:txBody>
          <a:bodyPr wrap="none">
            <a:spAutoFit/>
          </a:bodyPr>
          <a:lstStyle/>
          <a:p>
            <a:r>
              <a:rPr lang="en-US" sz="2000" b="1" dirty="0" smtClean="0">
                <a:solidFill>
                  <a:srgbClr val="0000FF"/>
                </a:solidFill>
                <a:latin typeface="Times New Roman" pitchFamily="18" charset="0"/>
                <a:cs typeface="Times New Roman" pitchFamily="18" charset="0"/>
              </a:rPr>
              <a:t> </a:t>
            </a:r>
            <a:r>
              <a:rPr lang="en-US" sz="2000" b="1" dirty="0" smtClean="0">
                <a:solidFill>
                  <a:srgbClr val="0000FF"/>
                </a:solidFill>
                <a:latin typeface="Times New Roman" pitchFamily="18" charset="0"/>
                <a:cs typeface="Times New Roman" pitchFamily="18" charset="0"/>
                <a:sym typeface="Wingdings" pitchFamily="2" charset="2"/>
              </a:rPr>
              <a:t> </a:t>
            </a:r>
            <a:r>
              <a:rPr lang="en-US" sz="2000" b="1" dirty="0" smtClean="0">
                <a:solidFill>
                  <a:srgbClr val="C00000"/>
                </a:solidFill>
                <a:latin typeface="Times New Roman" pitchFamily="18" charset="0"/>
                <a:cs typeface="Times New Roman" pitchFamily="18" charset="0"/>
                <a:sym typeface="Wingdings" pitchFamily="2" charset="2"/>
              </a:rPr>
              <a:t>Queue is Empty</a:t>
            </a:r>
            <a:endParaRPr lang="en-US" sz="2000" b="1" dirty="0">
              <a:solidFill>
                <a:srgbClr val="C00000"/>
              </a:solidFill>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313" y="381000"/>
            <a:ext cx="5893487" cy="621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66012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lumMod val="40000"/>
              <a:lumOff val="60000"/>
            </a:schemeClr>
          </a:solidFill>
        </p:spPr>
        <p:txBody>
          <a:bodyPr>
            <a:normAutofit fontScale="90000"/>
          </a:bodyPr>
          <a:lstStyle/>
          <a:p>
            <a:r>
              <a:rPr lang="en-US" b="1" dirty="0"/>
              <a:t>Double Ended Queue </a:t>
            </a:r>
            <a:r>
              <a:rPr lang="en-US" b="1" dirty="0" err="1"/>
              <a:t>Datastructure</a:t>
            </a:r>
            <a:r>
              <a:rPr lang="en-US" b="1" dirty="0"/>
              <a:t/>
            </a:r>
            <a:br>
              <a:rPr lang="en-US" b="1" dirty="0"/>
            </a:br>
            <a:endParaRPr lang="en-US" dirty="0"/>
          </a:p>
        </p:txBody>
      </p:sp>
      <p:sp>
        <p:nvSpPr>
          <p:cNvPr id="3" name="Content Placeholder 2"/>
          <p:cNvSpPr>
            <a:spLocks noGrp="1"/>
          </p:cNvSpPr>
          <p:nvPr>
            <p:ph idx="1"/>
          </p:nvPr>
        </p:nvSpPr>
        <p:spPr>
          <a:solidFill>
            <a:schemeClr val="accent6">
              <a:lumMod val="40000"/>
              <a:lumOff val="60000"/>
            </a:schemeClr>
          </a:solidFill>
        </p:spPr>
        <p:txBody>
          <a:bodyPr>
            <a:normAutofit/>
          </a:bodyPr>
          <a:lstStyle/>
          <a:p>
            <a:r>
              <a:rPr lang="en-US" sz="1800" dirty="0"/>
              <a:t>Double Ended Queue is also a Queue data structure in which the insertion and deletion operations are performed at both the ends (</a:t>
            </a:r>
            <a:r>
              <a:rPr lang="en-US" sz="1800" b="1" dirty="0"/>
              <a:t>front</a:t>
            </a:r>
            <a:r>
              <a:rPr lang="en-US" sz="1800" dirty="0"/>
              <a:t> and </a:t>
            </a:r>
            <a:r>
              <a:rPr lang="en-US" sz="1800" b="1" dirty="0"/>
              <a:t>rear</a:t>
            </a:r>
            <a:r>
              <a:rPr lang="en-US" sz="1800" dirty="0"/>
              <a:t>). That means, we can insert at both front and rear positions and can delete from both front and rear positions</a:t>
            </a:r>
            <a:r>
              <a:rPr lang="en-US" sz="1800" dirty="0" smtClean="0"/>
              <a:t>.</a:t>
            </a:r>
            <a:r>
              <a:rPr lang="en-US" sz="1800" dirty="0"/>
              <a:t> </a:t>
            </a:r>
            <a:r>
              <a:rPr lang="en-US" sz="1800" dirty="0" smtClean="0"/>
              <a:t>Thus</a:t>
            </a:r>
            <a:r>
              <a:rPr lang="en-US" sz="1800" dirty="0"/>
              <a:t>, it does not follow FIFO rule (First In First Out).</a:t>
            </a:r>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503" y="3962400"/>
            <a:ext cx="689610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747079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a:solidFill>
            <a:schemeClr val="accent6">
              <a:lumMod val="60000"/>
              <a:lumOff val="40000"/>
            </a:schemeClr>
          </a:solidFill>
        </p:spPr>
        <p:txBody>
          <a:bodyPr>
            <a:normAutofit/>
          </a:bodyPr>
          <a:lstStyle/>
          <a:p>
            <a:r>
              <a:rPr lang="en-US" sz="1800" dirty="0"/>
              <a:t>Double Ended Queue can be represented in TWO ways, those are as follows...</a:t>
            </a:r>
          </a:p>
          <a:p>
            <a:r>
              <a:rPr lang="en-US" sz="1800" dirty="0"/>
              <a:t>Input Restricted Double Ended Queue</a:t>
            </a:r>
          </a:p>
          <a:p>
            <a:r>
              <a:rPr lang="en-US" sz="1800" dirty="0"/>
              <a:t>Output Restricted Double Ended Queue</a:t>
            </a:r>
          </a:p>
          <a:p>
            <a:r>
              <a:rPr lang="en-US" b="1" dirty="0">
                <a:solidFill>
                  <a:srgbClr val="FF0000"/>
                </a:solidFill>
              </a:rPr>
              <a:t>Input Restricted Double Ended Queue</a:t>
            </a:r>
          </a:p>
          <a:p>
            <a:r>
              <a:rPr lang="en-US" sz="1800" dirty="0"/>
              <a:t>In input restricted double-ended queue, the insertion operation is performed at only one end and deletion operation is performed at both the ends.</a:t>
            </a:r>
          </a:p>
          <a:p>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074" y="3962400"/>
            <a:ext cx="701992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35600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a:solidFill>
            <a:schemeClr val="accent6">
              <a:lumMod val="60000"/>
              <a:lumOff val="40000"/>
            </a:schemeClr>
          </a:solidFill>
        </p:spPr>
        <p:txBody>
          <a:bodyPr/>
          <a:lstStyle/>
          <a:p>
            <a:r>
              <a:rPr lang="en-US" b="1" dirty="0">
                <a:solidFill>
                  <a:srgbClr val="FF0000"/>
                </a:solidFill>
              </a:rPr>
              <a:t>Output Restricted Double Ended Queue</a:t>
            </a:r>
          </a:p>
          <a:p>
            <a:r>
              <a:rPr lang="en-US" dirty="0"/>
              <a:t>In output restricted double ended queue, the deletion operation is performed at only one end and insertion operation is performed at both the ends.</a:t>
            </a: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72000"/>
            <a:ext cx="691515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960171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a:solidFill>
            <a:schemeClr val="accent2">
              <a:lumMod val="20000"/>
              <a:lumOff val="80000"/>
            </a:schemeClr>
          </a:solidFill>
        </p:spPr>
        <p:txBody>
          <a:bodyPr>
            <a:normAutofit fontScale="85000" lnSpcReduction="10000"/>
          </a:bodyPr>
          <a:lstStyle/>
          <a:p>
            <a:r>
              <a:rPr lang="en-US" sz="3300" b="1" dirty="0">
                <a:solidFill>
                  <a:srgbClr val="FF0000"/>
                </a:solidFill>
              </a:rPr>
              <a:t>Operations on </a:t>
            </a:r>
            <a:r>
              <a:rPr lang="en-US" sz="3300" b="1" dirty="0" err="1">
                <a:solidFill>
                  <a:srgbClr val="FF0000"/>
                </a:solidFill>
              </a:rPr>
              <a:t>Deque</a:t>
            </a:r>
            <a:r>
              <a:rPr lang="en-US" b="1" dirty="0"/>
              <a:t>:</a:t>
            </a:r>
            <a:r>
              <a:rPr lang="en-US" dirty="0"/>
              <a:t> </a:t>
            </a:r>
            <a:br>
              <a:rPr lang="en-US" dirty="0"/>
            </a:br>
            <a:r>
              <a:rPr lang="en-US" dirty="0"/>
              <a:t>Mainly the following four basic operations are performed on queue: </a:t>
            </a:r>
            <a:br>
              <a:rPr lang="en-US" dirty="0"/>
            </a:br>
            <a:r>
              <a:rPr lang="en-US" b="1" dirty="0" err="1" smtClean="0"/>
              <a:t>insertFront</a:t>
            </a:r>
            <a:r>
              <a:rPr lang="en-US" b="1" dirty="0"/>
              <a:t>()</a:t>
            </a:r>
            <a:r>
              <a:rPr lang="en-US" dirty="0"/>
              <a:t>: Adds an item at the front of </a:t>
            </a:r>
            <a:r>
              <a:rPr lang="en-US" dirty="0" err="1"/>
              <a:t>Deque</a:t>
            </a:r>
            <a:r>
              <a:rPr lang="en-US" dirty="0"/>
              <a:t>. </a:t>
            </a:r>
            <a:br>
              <a:rPr lang="en-US" dirty="0"/>
            </a:br>
            <a:r>
              <a:rPr lang="en-US" b="1" dirty="0" err="1"/>
              <a:t>insertRear</a:t>
            </a:r>
            <a:r>
              <a:rPr lang="en-US" b="1" dirty="0"/>
              <a:t>()</a:t>
            </a:r>
            <a:r>
              <a:rPr lang="en-US" dirty="0"/>
              <a:t>: Adds an item at the rear of </a:t>
            </a:r>
            <a:r>
              <a:rPr lang="en-US" dirty="0" err="1"/>
              <a:t>Deque</a:t>
            </a:r>
            <a:r>
              <a:rPr lang="en-US" dirty="0"/>
              <a:t>. </a:t>
            </a:r>
            <a:br>
              <a:rPr lang="en-US" dirty="0"/>
            </a:br>
            <a:r>
              <a:rPr lang="en-US" b="1" dirty="0" err="1"/>
              <a:t>deleteFront</a:t>
            </a:r>
            <a:r>
              <a:rPr lang="en-US" b="1" dirty="0"/>
              <a:t>()</a:t>
            </a:r>
            <a:r>
              <a:rPr lang="en-US" dirty="0"/>
              <a:t>: Deletes an item from front of </a:t>
            </a:r>
            <a:r>
              <a:rPr lang="en-US" dirty="0" err="1"/>
              <a:t>Deque</a:t>
            </a:r>
            <a:r>
              <a:rPr lang="en-US" dirty="0"/>
              <a:t>. </a:t>
            </a:r>
            <a:br>
              <a:rPr lang="en-US" dirty="0"/>
            </a:br>
            <a:r>
              <a:rPr lang="en-US" b="1" dirty="0" err="1"/>
              <a:t>deleteRear</a:t>
            </a:r>
            <a:r>
              <a:rPr lang="en-US" b="1" dirty="0"/>
              <a:t>()</a:t>
            </a:r>
            <a:r>
              <a:rPr lang="en-US" dirty="0"/>
              <a:t>: Deletes an item from rear of </a:t>
            </a:r>
            <a:r>
              <a:rPr lang="en-US" dirty="0" err="1"/>
              <a:t>Deque</a:t>
            </a:r>
            <a:r>
              <a:rPr lang="en-US" dirty="0"/>
              <a:t>.</a:t>
            </a:r>
            <a:br>
              <a:rPr lang="en-US" dirty="0"/>
            </a:br>
            <a:r>
              <a:rPr lang="en-US" dirty="0"/>
              <a:t>In addition to above operations, following operations are also supported </a:t>
            </a:r>
            <a:br>
              <a:rPr lang="en-US" dirty="0"/>
            </a:br>
            <a:r>
              <a:rPr lang="en-US" b="1" dirty="0" err="1"/>
              <a:t>getFront</a:t>
            </a:r>
            <a:r>
              <a:rPr lang="en-US" b="1" dirty="0"/>
              <a:t>()</a:t>
            </a:r>
            <a:r>
              <a:rPr lang="en-US" dirty="0"/>
              <a:t>: Gets the front item from queue. </a:t>
            </a:r>
            <a:br>
              <a:rPr lang="en-US" dirty="0"/>
            </a:br>
            <a:r>
              <a:rPr lang="en-US" b="1" dirty="0" err="1"/>
              <a:t>getRear</a:t>
            </a:r>
            <a:r>
              <a:rPr lang="en-US" b="1" dirty="0"/>
              <a:t>()</a:t>
            </a:r>
            <a:r>
              <a:rPr lang="en-US" dirty="0"/>
              <a:t>: Gets the last item from queue. </a:t>
            </a:r>
            <a:br>
              <a:rPr lang="en-US" dirty="0"/>
            </a:br>
            <a:r>
              <a:rPr lang="en-US" b="1" dirty="0" err="1"/>
              <a:t>isEmpty</a:t>
            </a:r>
            <a:r>
              <a:rPr lang="en-US" b="1" dirty="0"/>
              <a:t>()</a:t>
            </a:r>
            <a:r>
              <a:rPr lang="en-US" dirty="0"/>
              <a:t>: Checks whether </a:t>
            </a:r>
            <a:r>
              <a:rPr lang="en-US" dirty="0" err="1"/>
              <a:t>Deque</a:t>
            </a:r>
            <a:r>
              <a:rPr lang="en-US" dirty="0"/>
              <a:t> is empty or not. </a:t>
            </a:r>
            <a:br>
              <a:rPr lang="en-US" dirty="0"/>
            </a:br>
            <a:r>
              <a:rPr lang="en-US" b="1" dirty="0" err="1"/>
              <a:t>isFull</a:t>
            </a:r>
            <a:r>
              <a:rPr lang="en-US" b="1" dirty="0"/>
              <a:t>()</a:t>
            </a:r>
            <a:r>
              <a:rPr lang="en-US" dirty="0"/>
              <a:t>: Checks whether </a:t>
            </a:r>
            <a:r>
              <a:rPr lang="en-US" dirty="0" err="1"/>
              <a:t>Deque</a:t>
            </a:r>
            <a:r>
              <a:rPr lang="en-US" dirty="0"/>
              <a:t> is full or not. </a:t>
            </a:r>
          </a:p>
        </p:txBody>
      </p:sp>
    </p:spTree>
    <p:extLst>
      <p:ext uri="{BB962C8B-B14F-4D97-AF65-F5344CB8AC3E}">
        <p14:creationId xmlns:p14="http://schemas.microsoft.com/office/powerpoint/2010/main" val="156386788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a:solidFill>
            <a:schemeClr val="accent5">
              <a:lumMod val="60000"/>
              <a:lumOff val="40000"/>
            </a:schemeClr>
          </a:solidFill>
        </p:spPr>
        <p:txBody>
          <a:bodyPr>
            <a:normAutofit/>
          </a:bodyPr>
          <a:lstStyle/>
          <a:p>
            <a:r>
              <a:rPr lang="en-US" b="1" dirty="0">
                <a:solidFill>
                  <a:srgbClr val="FF0000"/>
                </a:solidFill>
              </a:rPr>
              <a:t>Applications of </a:t>
            </a:r>
            <a:r>
              <a:rPr lang="en-US" b="1" dirty="0" err="1">
                <a:solidFill>
                  <a:srgbClr val="FF0000"/>
                </a:solidFill>
              </a:rPr>
              <a:t>Deque</a:t>
            </a:r>
            <a:r>
              <a:rPr lang="en-US" b="1" dirty="0"/>
              <a:t>:</a:t>
            </a:r>
            <a:r>
              <a:rPr lang="en-US" dirty="0"/>
              <a:t/>
            </a:r>
            <a:br>
              <a:rPr lang="en-US" dirty="0"/>
            </a:br>
            <a:r>
              <a:rPr lang="en-US" dirty="0"/>
              <a:t>Since </a:t>
            </a:r>
            <a:r>
              <a:rPr lang="en-US" dirty="0" err="1"/>
              <a:t>Deque</a:t>
            </a:r>
            <a:r>
              <a:rPr lang="en-US" dirty="0"/>
              <a:t> supports both stack and queue operations, it can be used as both. </a:t>
            </a:r>
            <a:endParaRPr lang="en-US" dirty="0" smtClean="0"/>
          </a:p>
          <a:p>
            <a:r>
              <a:rPr lang="en-US" dirty="0" smtClean="0"/>
              <a:t>The </a:t>
            </a:r>
            <a:r>
              <a:rPr lang="en-US" dirty="0" err="1"/>
              <a:t>Deque</a:t>
            </a:r>
            <a:r>
              <a:rPr lang="en-US" dirty="0"/>
              <a:t> data structure supports clockwise and anticlockwise rotations in O(1) time which can be useful in certain applications</a:t>
            </a:r>
            <a:r>
              <a:rPr lang="en-US" dirty="0" smtClean="0"/>
              <a:t>.</a:t>
            </a:r>
          </a:p>
          <a:p>
            <a:r>
              <a:rPr lang="en-US" dirty="0" smtClean="0"/>
              <a:t>the </a:t>
            </a:r>
            <a:r>
              <a:rPr lang="en-US" dirty="0"/>
              <a:t>problems where elements need to be removed and or added both ends can be efficiently solved using </a:t>
            </a:r>
            <a:r>
              <a:rPr lang="en-US" dirty="0" err="1" smtClean="0"/>
              <a:t>Deque</a:t>
            </a:r>
            <a:endParaRPr lang="en-US" dirty="0"/>
          </a:p>
        </p:txBody>
      </p:sp>
    </p:spTree>
    <p:extLst>
      <p:ext uri="{BB962C8B-B14F-4D97-AF65-F5344CB8AC3E}">
        <p14:creationId xmlns:p14="http://schemas.microsoft.com/office/powerpoint/2010/main" val="128996984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err="1" smtClean="0">
                <a:solidFill>
                  <a:srgbClr val="FF0000"/>
                </a:solidFill>
              </a:rPr>
              <a:t>insertfront</a:t>
            </a:r>
            <a:r>
              <a:rPr lang="en-US" dirty="0" smtClean="0">
                <a:solidFill>
                  <a:srgbClr val="FF0000"/>
                </a:solidFill>
              </a:rPr>
              <a:t>()</a:t>
            </a:r>
            <a:br>
              <a:rPr lang="en-US" dirty="0" smtClean="0">
                <a:solidFill>
                  <a:srgbClr val="FF0000"/>
                </a:solidFill>
              </a:rPr>
            </a:br>
            <a:r>
              <a:rPr lang="en-US" dirty="0" err="1" smtClean="0">
                <a:solidFill>
                  <a:srgbClr val="FF0000"/>
                </a:solidFill>
              </a:rPr>
              <a:t>insertrear</a:t>
            </a:r>
            <a:r>
              <a:rPr lang="en-US" dirty="0" smtClean="0">
                <a:solidFill>
                  <a:srgbClr val="FF0000"/>
                </a:solidFill>
              </a:rPr>
              <a:t>()</a:t>
            </a:r>
            <a:br>
              <a:rPr lang="en-US" dirty="0" smtClean="0">
                <a:solidFill>
                  <a:srgbClr val="FF0000"/>
                </a:solidFill>
              </a:rPr>
            </a:br>
            <a:r>
              <a:rPr lang="en-US" dirty="0" smtClean="0">
                <a:solidFill>
                  <a:srgbClr val="FF0000"/>
                </a:solidFill>
              </a:rPr>
              <a:t>deletefront()</a:t>
            </a:r>
            <a:br>
              <a:rPr lang="en-US" dirty="0" smtClean="0">
                <a:solidFill>
                  <a:srgbClr val="FF0000"/>
                </a:solidFill>
              </a:rPr>
            </a:br>
            <a:r>
              <a:rPr lang="en-US" dirty="0" smtClean="0">
                <a:solidFill>
                  <a:srgbClr val="FF0000"/>
                </a:solidFill>
              </a:rPr>
              <a:t>deleterear()</a:t>
            </a:r>
            <a:endParaRPr lang="en-US" dirty="0">
              <a:solidFill>
                <a:srgbClr val="FF0000"/>
              </a:solidFill>
            </a:endParaRPr>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3581400"/>
            <a:ext cx="52768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41896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rear()</a:t>
            </a:r>
            <a:endParaRPr lang="en-US" dirty="0"/>
          </a:p>
        </p:txBody>
      </p:sp>
      <p:sp>
        <p:nvSpPr>
          <p:cNvPr id="4" name="Content Placeholder 3"/>
          <p:cNvSpPr>
            <a:spLocks noGrp="1"/>
          </p:cNvSpPr>
          <p:nvPr>
            <p:ph idx="1"/>
          </p:nvPr>
        </p:nvSpPr>
        <p:spPr/>
        <p:txBody>
          <a:bodyPr/>
          <a:lstStyle/>
          <a:p>
            <a:endParaRPr lang="en-US" dirty="0"/>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1900238"/>
            <a:ext cx="558165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437765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Insertrear</a:t>
            </a:r>
            <a:r>
              <a:rPr lang="en-US" dirty="0" smtClean="0"/>
              <a:t>()</a:t>
            </a:r>
            <a:endParaRPr lang="en-US" dirty="0"/>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2057400"/>
            <a:ext cx="7276412" cy="3215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55015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40000"/>
              <a:lumOff val="60000"/>
            </a:schemeClr>
          </a:solidFill>
        </p:spPr>
        <p:txBody>
          <a:bodyPr/>
          <a:lstStyle/>
          <a:p>
            <a:r>
              <a:rPr lang="en-US" dirty="0" smtClean="0"/>
              <a:t>DELETEFRONT</a:t>
            </a:r>
            <a:endParaRPr lang="en-US" dirty="0"/>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7012522" cy="3144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4166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solidFill>
                  <a:srgbClr val="C00000"/>
                </a:solidFill>
                <a:latin typeface="Times New Roman" pitchFamily="18" charset="0"/>
                <a:cs typeface="Times New Roman" pitchFamily="18" charset="0"/>
              </a:rPr>
              <a:t>Enqueue(x)    </a:t>
            </a:r>
          </a:p>
          <a:p>
            <a:r>
              <a:rPr lang="en-US" b="1" dirty="0" smtClean="0">
                <a:solidFill>
                  <a:srgbClr val="C00000"/>
                </a:solidFill>
                <a:latin typeface="Times New Roman" pitchFamily="18" charset="0"/>
                <a:cs typeface="Times New Roman" pitchFamily="18" charset="0"/>
              </a:rPr>
              <a:t>Dequeue()</a:t>
            </a:r>
          </a:p>
          <a:p>
            <a:r>
              <a:rPr lang="en-US" b="1" dirty="0" smtClean="0">
                <a:solidFill>
                  <a:srgbClr val="C00000"/>
                </a:solidFill>
                <a:latin typeface="Times New Roman" pitchFamily="18" charset="0"/>
                <a:cs typeface="Times New Roman" pitchFamily="18" charset="0"/>
              </a:rPr>
              <a:t>Peek() or Front()</a:t>
            </a:r>
          </a:p>
          <a:p>
            <a:r>
              <a:rPr lang="en-US" b="1" dirty="0" err="1" smtClean="0">
                <a:solidFill>
                  <a:srgbClr val="C00000"/>
                </a:solidFill>
                <a:latin typeface="Times New Roman" pitchFamily="18" charset="0"/>
                <a:cs typeface="Times New Roman" pitchFamily="18" charset="0"/>
              </a:rPr>
              <a:t>isEmpty</a:t>
            </a:r>
            <a:r>
              <a:rPr lang="en-US" b="1" dirty="0" smtClean="0">
                <a:solidFill>
                  <a:srgbClr val="C00000"/>
                </a:solidFill>
                <a:latin typeface="Times New Roman" pitchFamily="18" charset="0"/>
                <a:cs typeface="Times New Roman" pitchFamily="18" charset="0"/>
              </a:rPr>
              <a:t>()</a:t>
            </a:r>
          </a:p>
          <a:p>
            <a:r>
              <a:rPr lang="en-US" b="1" dirty="0" err="1" smtClean="0">
                <a:solidFill>
                  <a:srgbClr val="C00000"/>
                </a:solidFill>
                <a:latin typeface="Times New Roman" pitchFamily="18" charset="0"/>
                <a:cs typeface="Times New Roman" pitchFamily="18" charset="0"/>
              </a:rPr>
              <a:t>isFull</a:t>
            </a:r>
            <a:r>
              <a:rPr lang="en-US" b="1" dirty="0" smtClean="0">
                <a:solidFill>
                  <a:srgbClr val="C00000"/>
                </a:solidFill>
                <a:latin typeface="Times New Roman" pitchFamily="18" charset="0"/>
                <a:cs typeface="Times New Roman" pitchFamily="18" charset="0"/>
              </a:rPr>
              <a:t>()</a:t>
            </a:r>
          </a:p>
          <a:p>
            <a:endParaRPr lang="en-US" dirty="0"/>
          </a:p>
        </p:txBody>
      </p:sp>
      <p:sp>
        <p:nvSpPr>
          <p:cNvPr id="4" name="Title 1"/>
          <p:cNvSpPr>
            <a:spLocks noGrp="1"/>
          </p:cNvSpPr>
          <p:nvPr>
            <p:ph type="title"/>
          </p:nvPr>
        </p:nvSpPr>
        <p:spPr>
          <a:xfrm>
            <a:off x="457200" y="274638"/>
            <a:ext cx="8229600" cy="944562"/>
          </a:xfrm>
        </p:spPr>
        <p:txBody>
          <a:bodyPr>
            <a:normAutofit fontScale="90000"/>
          </a:bodyPr>
          <a:lstStyle/>
          <a:p>
            <a:r>
              <a:rPr lang="en-US" b="1" dirty="0" smtClean="0">
                <a:solidFill>
                  <a:srgbClr val="FF0066"/>
                </a:solidFill>
                <a:latin typeface="Times New Roman" pitchFamily="18" charset="0"/>
                <a:cs typeface="Times New Roman" pitchFamily="18" charset="0"/>
              </a:rPr>
              <a:t>Queue Operations </a:t>
            </a:r>
            <a:r>
              <a:rPr lang="en-US" b="1" dirty="0" smtClean="0">
                <a:solidFill>
                  <a:srgbClr val="FF0066"/>
                </a:solidFill>
                <a:latin typeface="Times New Roman" pitchFamily="18" charset="0"/>
                <a:cs typeface="Times New Roman" pitchFamily="18" charset="0"/>
                <a:sym typeface="Wingdings" pitchFamily="2" charset="2"/>
              </a:rPr>
              <a:t> Time Complexity</a:t>
            </a:r>
            <a:endParaRPr lang="en-US" b="1" dirty="0" smtClean="0">
              <a:solidFill>
                <a:srgbClr val="FF0066"/>
              </a:solidFill>
              <a:latin typeface="Times New Roman" pitchFamily="18" charset="0"/>
              <a:cs typeface="Times New Roman" pitchFamily="18" charset="0"/>
            </a:endParaRPr>
          </a:p>
        </p:txBody>
      </p:sp>
      <p:sp>
        <p:nvSpPr>
          <p:cNvPr id="5" name="Rectangle 4"/>
          <p:cNvSpPr/>
          <p:nvPr/>
        </p:nvSpPr>
        <p:spPr>
          <a:xfrm>
            <a:off x="4800600" y="2362200"/>
            <a:ext cx="3809056" cy="1569660"/>
          </a:xfrm>
          <a:prstGeom prst="rect">
            <a:avLst/>
          </a:prstGeom>
        </p:spPr>
        <p:txBody>
          <a:bodyPr wrap="none">
            <a:spAutoFit/>
          </a:bodyPr>
          <a:lstStyle/>
          <a:p>
            <a:r>
              <a:rPr lang="en-US" sz="9600" b="1" dirty="0" smtClean="0">
                <a:solidFill>
                  <a:srgbClr val="0000FF"/>
                </a:solidFill>
                <a:latin typeface="Times New Roman" pitchFamily="18" charset="0"/>
                <a:cs typeface="Times New Roman" pitchFamily="18" charset="0"/>
              </a:rPr>
              <a:t>O(1)    </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fontScale="90000"/>
          </a:bodyPr>
          <a:lstStyle/>
          <a:p>
            <a:r>
              <a:rPr lang="en-US" sz="1600" dirty="0" smtClean="0"/>
              <a:t>INSERTFRONT</a:t>
            </a:r>
            <a:br>
              <a:rPr lang="en-US" sz="1600" dirty="0" smtClean="0"/>
            </a:br>
            <a:r>
              <a:rPr lang="en-US" sz="1600" dirty="0" smtClean="0"/>
              <a:t>front– we cannot do front ++</a:t>
            </a:r>
            <a:br>
              <a:rPr lang="en-US" sz="1600" dirty="0" smtClean="0"/>
            </a:br>
            <a:r>
              <a:rPr lang="en-US" sz="1600" dirty="0" smtClean="0"/>
              <a:t>again I want insert front now front = -1</a:t>
            </a:r>
            <a:br>
              <a:rPr lang="en-US" sz="1600" dirty="0" smtClean="0"/>
            </a:br>
            <a:r>
              <a:rPr lang="en-US" sz="1600" dirty="0"/>
              <a:t> </a:t>
            </a:r>
            <a:r>
              <a:rPr lang="en-US" sz="1600" dirty="0" smtClean="0"/>
              <a:t>queue is full</a:t>
            </a:r>
            <a:br>
              <a:rPr lang="en-US" sz="1600" dirty="0" smtClean="0"/>
            </a:br>
            <a:r>
              <a:rPr lang="en-US" sz="1600" dirty="0" smtClean="0"/>
              <a:t>in this case N-1 –front  corner cases take care</a:t>
            </a:r>
            <a:r>
              <a:rPr lang="en-US" sz="1600" dirty="0"/>
              <a:t/>
            </a:r>
            <a:br>
              <a:rPr lang="en-US" sz="1600" dirty="0"/>
            </a:br>
            <a:endParaRPr lang="en-US" sz="1600" dirty="0"/>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4333" y="1399523"/>
            <a:ext cx="476250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733800"/>
            <a:ext cx="5029200" cy="24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109450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524000"/>
          </a:xfrm>
          <a:solidFill>
            <a:srgbClr val="FFFF00"/>
          </a:solidFill>
        </p:spPr>
        <p:txBody>
          <a:bodyPr>
            <a:normAutofit fontScale="90000"/>
          </a:bodyPr>
          <a:lstStyle/>
          <a:p>
            <a:r>
              <a:rPr lang="en-US" sz="1800" dirty="0" smtClean="0"/>
              <a:t/>
            </a:r>
            <a:br>
              <a:rPr lang="en-US" sz="1800" dirty="0" smtClean="0"/>
            </a:br>
            <a:r>
              <a:rPr lang="en-US" sz="4000" dirty="0" smtClean="0">
                <a:solidFill>
                  <a:srgbClr val="FF0000"/>
                </a:solidFill>
              </a:rPr>
              <a:t>deletefront</a:t>
            </a:r>
            <a:r>
              <a:rPr lang="en-US" dirty="0" smtClean="0"/>
              <a:t/>
            </a:r>
            <a:br>
              <a:rPr lang="en-US" dirty="0" smtClean="0"/>
            </a:br>
            <a:r>
              <a:rPr lang="en-US" sz="2200" dirty="0" smtClean="0"/>
              <a:t>not do front--, will do f++</a:t>
            </a:r>
            <a:br>
              <a:rPr lang="en-US" sz="2200" dirty="0" smtClean="0"/>
            </a:br>
            <a:r>
              <a:rPr lang="en-US" sz="2200" dirty="0" smtClean="0"/>
              <a:t>if front =N-1 front=0 set</a:t>
            </a:r>
            <a:br>
              <a:rPr lang="en-US" sz="2200" dirty="0" smtClean="0"/>
            </a:br>
            <a:endParaRPr lang="en-US" sz="2200" dirty="0"/>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1676400"/>
            <a:ext cx="4648200" cy="150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429000"/>
            <a:ext cx="49530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21675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fontScale="90000"/>
          </a:bodyPr>
          <a:lstStyle/>
          <a:p>
            <a:r>
              <a:rPr lang="en-US" dirty="0">
                <a:solidFill>
                  <a:srgbClr val="FF0000"/>
                </a:solidFill>
              </a:rPr>
              <a:t>d</a:t>
            </a:r>
            <a:r>
              <a:rPr lang="en-US" dirty="0" smtClean="0">
                <a:solidFill>
                  <a:srgbClr val="FF0000"/>
                </a:solidFill>
              </a:rPr>
              <a:t>eleterear()</a:t>
            </a:r>
            <a:br>
              <a:rPr lang="en-US" dirty="0" smtClean="0">
                <a:solidFill>
                  <a:srgbClr val="FF0000"/>
                </a:solidFill>
              </a:rPr>
            </a:br>
            <a:r>
              <a:rPr lang="en-US" dirty="0" smtClean="0"/>
              <a:t>rear--</a:t>
            </a:r>
            <a:endParaRPr lang="en-US" dirty="0"/>
          </a:p>
        </p:txBody>
      </p:sp>
      <p:pic>
        <p:nvPicPr>
          <p:cNvPr id="3481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9787" y="2863056"/>
            <a:ext cx="492442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066539"/>
            <a:ext cx="4953000" cy="1600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776580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rear</a:t>
            </a:r>
            <a:endParaRPr lang="en-US" dirty="0"/>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8840" y="3276600"/>
            <a:ext cx="6079788" cy="30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199" y="1371600"/>
            <a:ext cx="5761149"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331635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
            </a:r>
            <a:r>
              <a:rPr lang="en-US" dirty="0" err="1" smtClean="0"/>
              <a:t>eleterear</a:t>
            </a:r>
            <a:r>
              <a:rPr lang="en-US" dirty="0" smtClean="0"/>
              <a:t>()</a:t>
            </a:r>
            <a:endParaRPr lang="en-US" dirty="0"/>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2244588"/>
            <a:ext cx="5768125" cy="278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27636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solidFill>
            <a:schemeClr val="accent2">
              <a:lumMod val="40000"/>
              <a:lumOff val="60000"/>
            </a:schemeClr>
          </a:solidFill>
        </p:spPr>
        <p:txBody>
          <a:bodyPr>
            <a:normAutofit fontScale="85000" lnSpcReduction="20000"/>
          </a:bodyPr>
          <a:lstStyle/>
          <a:p>
            <a:r>
              <a:rPr lang="en-US" dirty="0" smtClean="0"/>
              <a:t>Void main()</a:t>
            </a:r>
          </a:p>
          <a:p>
            <a:r>
              <a:rPr lang="en-US" dirty="0"/>
              <a:t>{</a:t>
            </a:r>
            <a:endParaRPr lang="en-US" dirty="0" smtClean="0"/>
          </a:p>
          <a:p>
            <a:r>
              <a:rPr lang="en-US" dirty="0" err="1" smtClean="0"/>
              <a:t>enqueuefront</a:t>
            </a:r>
            <a:r>
              <a:rPr lang="en-US" dirty="0" smtClean="0"/>
              <a:t>(2)</a:t>
            </a:r>
          </a:p>
          <a:p>
            <a:r>
              <a:rPr lang="en-US" dirty="0" err="1" smtClean="0"/>
              <a:t>enqueuefront</a:t>
            </a:r>
            <a:r>
              <a:rPr lang="en-US" dirty="0" smtClean="0"/>
              <a:t>(5)</a:t>
            </a:r>
            <a:endParaRPr lang="en-US" dirty="0"/>
          </a:p>
          <a:p>
            <a:r>
              <a:rPr lang="en-US" dirty="0" err="1"/>
              <a:t>enqueuefront</a:t>
            </a:r>
            <a:r>
              <a:rPr lang="en-US" dirty="0" smtClean="0"/>
              <a:t>(-1)</a:t>
            </a:r>
          </a:p>
          <a:p>
            <a:r>
              <a:rPr lang="en-US" dirty="0" err="1" smtClean="0"/>
              <a:t>enqueuerear</a:t>
            </a:r>
            <a:r>
              <a:rPr lang="en-US" dirty="0" smtClean="0"/>
              <a:t>(0)</a:t>
            </a:r>
          </a:p>
          <a:p>
            <a:r>
              <a:rPr lang="en-US" dirty="0" err="1" smtClean="0"/>
              <a:t>enqueuefront</a:t>
            </a:r>
            <a:r>
              <a:rPr lang="en-US" dirty="0" smtClean="0"/>
              <a:t>(7)</a:t>
            </a:r>
          </a:p>
          <a:p>
            <a:r>
              <a:rPr lang="en-US" dirty="0" err="1" smtClean="0"/>
              <a:t>enqueuefront</a:t>
            </a:r>
            <a:r>
              <a:rPr lang="en-US" dirty="0" smtClean="0"/>
              <a:t>(4)</a:t>
            </a:r>
          </a:p>
          <a:p>
            <a:r>
              <a:rPr lang="en-US" dirty="0" smtClean="0"/>
              <a:t>display()</a:t>
            </a:r>
          </a:p>
          <a:p>
            <a:r>
              <a:rPr lang="en-US" dirty="0"/>
              <a:t>)</a:t>
            </a:r>
          </a:p>
          <a:p>
            <a:endParaRPr lang="en-US" dirty="0"/>
          </a:p>
          <a:p>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53891911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304800"/>
            <a:ext cx="8229600" cy="5821363"/>
          </a:xfrm>
          <a:solidFill>
            <a:schemeClr val="tx2">
              <a:lumMod val="20000"/>
              <a:lumOff val="80000"/>
            </a:schemeClr>
          </a:solidFill>
        </p:spPr>
        <p:txBody>
          <a:bodyPr>
            <a:normAutofit fontScale="47500" lnSpcReduction="20000"/>
          </a:bodyPr>
          <a:lstStyle/>
          <a:p>
            <a:r>
              <a:rPr lang="en-US" dirty="0" smtClean="0"/>
              <a:t>#define N 5</a:t>
            </a:r>
          </a:p>
          <a:p>
            <a:r>
              <a:rPr lang="en-US" dirty="0" err="1" smtClean="0"/>
              <a:t>Int</a:t>
            </a:r>
            <a:r>
              <a:rPr lang="en-US" dirty="0" smtClean="0"/>
              <a:t> </a:t>
            </a:r>
            <a:r>
              <a:rPr lang="en-US" dirty="0" err="1" smtClean="0"/>
              <a:t>deque</a:t>
            </a:r>
            <a:r>
              <a:rPr lang="en-US" dirty="0" smtClean="0"/>
              <a:t>[N];</a:t>
            </a:r>
          </a:p>
          <a:p>
            <a:r>
              <a:rPr lang="en-US" dirty="0" err="1" smtClean="0"/>
              <a:t>Int</a:t>
            </a:r>
            <a:r>
              <a:rPr lang="en-US" dirty="0" smtClean="0"/>
              <a:t> F=-1,R=-1;</a:t>
            </a:r>
          </a:p>
          <a:p>
            <a:r>
              <a:rPr lang="en-US" dirty="0" smtClean="0"/>
              <a:t>Void </a:t>
            </a:r>
            <a:r>
              <a:rPr lang="en-US" dirty="0" err="1" smtClean="0">
                <a:solidFill>
                  <a:srgbClr val="FF0000"/>
                </a:solidFill>
              </a:rPr>
              <a:t>enqueuefront</a:t>
            </a:r>
            <a:r>
              <a:rPr lang="en-US" dirty="0" smtClean="0">
                <a:solidFill>
                  <a:srgbClr val="FF0000"/>
                </a:solidFill>
              </a:rPr>
              <a:t>(</a:t>
            </a:r>
            <a:r>
              <a:rPr lang="en-US" dirty="0" err="1" smtClean="0">
                <a:solidFill>
                  <a:srgbClr val="FF0000"/>
                </a:solidFill>
              </a:rPr>
              <a:t>int</a:t>
            </a:r>
            <a:r>
              <a:rPr lang="en-US" dirty="0" smtClean="0">
                <a:solidFill>
                  <a:srgbClr val="FF0000"/>
                </a:solidFill>
              </a:rPr>
              <a:t> x)</a:t>
            </a:r>
          </a:p>
          <a:p>
            <a:r>
              <a:rPr lang="en-US" dirty="0" smtClean="0"/>
              <a:t>{</a:t>
            </a:r>
          </a:p>
          <a:p>
            <a:r>
              <a:rPr lang="en-US" dirty="0" smtClean="0"/>
              <a:t>If((F==0 &amp;&amp; R==N-1)||(front==rear+1))</a:t>
            </a:r>
          </a:p>
          <a:p>
            <a:r>
              <a:rPr lang="en-US" dirty="0" smtClean="0"/>
              <a:t>{</a:t>
            </a:r>
          </a:p>
          <a:p>
            <a:r>
              <a:rPr lang="en-US" dirty="0" err="1" smtClean="0"/>
              <a:t>printf</a:t>
            </a:r>
            <a:r>
              <a:rPr lang="en-US" dirty="0" smtClean="0"/>
              <a:t>(“</a:t>
            </a:r>
            <a:r>
              <a:rPr lang="en-US" dirty="0" err="1" smtClean="0"/>
              <a:t>queueis</a:t>
            </a:r>
            <a:r>
              <a:rPr lang="en-US" dirty="0" smtClean="0"/>
              <a:t> full”)</a:t>
            </a:r>
          </a:p>
          <a:p>
            <a:r>
              <a:rPr lang="en-US" dirty="0" smtClean="0"/>
              <a:t>}</a:t>
            </a:r>
          </a:p>
          <a:p>
            <a:r>
              <a:rPr lang="en-US" dirty="0" smtClean="0"/>
              <a:t>else if(f==-1&amp;&amp; R==-1)</a:t>
            </a:r>
          </a:p>
          <a:p>
            <a:r>
              <a:rPr lang="en-US" dirty="0" smtClean="0"/>
              <a:t>{</a:t>
            </a:r>
          </a:p>
          <a:p>
            <a:pPr marL="0" indent="0">
              <a:buNone/>
            </a:pPr>
            <a:r>
              <a:rPr lang="en-US" dirty="0" smtClean="0"/>
              <a:t>             F=R=0;</a:t>
            </a:r>
          </a:p>
          <a:p>
            <a:r>
              <a:rPr lang="en-US" dirty="0" err="1" smtClean="0"/>
              <a:t>deque</a:t>
            </a:r>
            <a:r>
              <a:rPr lang="en-US" dirty="0" smtClean="0"/>
              <a:t>[F]=x;</a:t>
            </a:r>
          </a:p>
          <a:p>
            <a:r>
              <a:rPr lang="en-US" dirty="0" smtClean="0"/>
              <a:t>}</a:t>
            </a:r>
          </a:p>
          <a:p>
            <a:r>
              <a:rPr lang="en-US" dirty="0" err="1" smtClean="0"/>
              <a:t>elseif</a:t>
            </a:r>
            <a:r>
              <a:rPr lang="en-US" dirty="0" smtClean="0"/>
              <a:t>(f==0)</a:t>
            </a:r>
          </a:p>
          <a:p>
            <a:r>
              <a:rPr lang="en-US" dirty="0" smtClean="0"/>
              <a:t>{</a:t>
            </a:r>
          </a:p>
          <a:p>
            <a:pPr marL="0" indent="0">
              <a:buNone/>
            </a:pPr>
            <a:r>
              <a:rPr lang="en-US" dirty="0" smtClean="0"/>
              <a:t>	F=N-1;</a:t>
            </a:r>
          </a:p>
          <a:p>
            <a:r>
              <a:rPr lang="en-US" dirty="0" err="1" smtClean="0"/>
              <a:t>deque</a:t>
            </a:r>
            <a:r>
              <a:rPr lang="en-US" dirty="0" smtClean="0"/>
              <a:t>[F]=x</a:t>
            </a:r>
          </a:p>
          <a:p>
            <a:r>
              <a:rPr lang="en-US" dirty="0" smtClean="0"/>
              <a:t>}</a:t>
            </a:r>
          </a:p>
          <a:p>
            <a:r>
              <a:rPr lang="en-US" dirty="0"/>
              <a:t>e</a:t>
            </a:r>
            <a:r>
              <a:rPr lang="en-US" dirty="0" smtClean="0"/>
              <a:t>lse{</a:t>
            </a:r>
          </a:p>
          <a:p>
            <a:r>
              <a:rPr lang="en-US" dirty="0" smtClean="0"/>
              <a:t>F—</a:t>
            </a:r>
          </a:p>
          <a:p>
            <a:r>
              <a:rPr lang="en-US" dirty="0" err="1" smtClean="0"/>
              <a:t>deque</a:t>
            </a:r>
            <a:r>
              <a:rPr lang="en-US" dirty="0" smtClean="0"/>
              <a:t>[F]=x</a:t>
            </a:r>
          </a:p>
          <a:p>
            <a:r>
              <a:rPr lang="en-US" dirty="0" smtClean="0"/>
              <a:t>}</a:t>
            </a:r>
          </a:p>
          <a:p>
            <a:r>
              <a:rPr lang="en-US" dirty="0"/>
              <a:t>}</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33400"/>
            <a:ext cx="2895600"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624144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57200"/>
            <a:ext cx="8229600" cy="5516563"/>
          </a:xfrm>
          <a:solidFill>
            <a:schemeClr val="tx2">
              <a:lumMod val="20000"/>
              <a:lumOff val="80000"/>
            </a:schemeClr>
          </a:solidFill>
        </p:spPr>
        <p:txBody>
          <a:bodyPr>
            <a:normAutofit fontScale="47500" lnSpcReduction="20000"/>
          </a:bodyPr>
          <a:lstStyle/>
          <a:p>
            <a:r>
              <a:rPr lang="en-US" dirty="0"/>
              <a:t>Void </a:t>
            </a:r>
            <a:r>
              <a:rPr lang="en-US" sz="4200" dirty="0" err="1" smtClean="0">
                <a:solidFill>
                  <a:srgbClr val="FF0000"/>
                </a:solidFill>
              </a:rPr>
              <a:t>enqueuerear</a:t>
            </a:r>
            <a:r>
              <a:rPr lang="en-US" sz="4200" dirty="0" smtClean="0">
                <a:solidFill>
                  <a:srgbClr val="FF0000"/>
                </a:solidFill>
              </a:rPr>
              <a:t>(</a:t>
            </a:r>
            <a:r>
              <a:rPr lang="en-US" sz="4200" dirty="0" err="1" smtClean="0">
                <a:solidFill>
                  <a:srgbClr val="FF0000"/>
                </a:solidFill>
              </a:rPr>
              <a:t>int</a:t>
            </a:r>
            <a:r>
              <a:rPr lang="en-US" sz="4200" dirty="0" smtClean="0">
                <a:solidFill>
                  <a:srgbClr val="FF0000"/>
                </a:solidFill>
              </a:rPr>
              <a:t> </a:t>
            </a:r>
            <a:r>
              <a:rPr lang="en-US" sz="4200" dirty="0">
                <a:solidFill>
                  <a:srgbClr val="FF0000"/>
                </a:solidFill>
              </a:rPr>
              <a:t>x)</a:t>
            </a:r>
            <a:endParaRPr lang="en-US" dirty="0">
              <a:solidFill>
                <a:srgbClr val="FF0000"/>
              </a:solidFill>
            </a:endParaRPr>
          </a:p>
          <a:p>
            <a:r>
              <a:rPr lang="en-US" dirty="0"/>
              <a:t>{</a:t>
            </a:r>
          </a:p>
          <a:p>
            <a:r>
              <a:rPr lang="en-US" dirty="0"/>
              <a:t>If((F==0 &amp;&amp; R==N-1)||(front==rear+1))</a:t>
            </a:r>
          </a:p>
          <a:p>
            <a:r>
              <a:rPr lang="en-US" dirty="0" smtClean="0"/>
              <a:t>{</a:t>
            </a:r>
          </a:p>
          <a:p>
            <a:r>
              <a:rPr lang="en-US" dirty="0" err="1" smtClean="0"/>
              <a:t>printf</a:t>
            </a:r>
            <a:r>
              <a:rPr lang="en-US" dirty="0"/>
              <a:t>(“</a:t>
            </a:r>
            <a:r>
              <a:rPr lang="en-US" dirty="0" err="1"/>
              <a:t>queueis</a:t>
            </a:r>
            <a:r>
              <a:rPr lang="en-US" dirty="0"/>
              <a:t> full”)</a:t>
            </a:r>
          </a:p>
          <a:p>
            <a:r>
              <a:rPr lang="en-US" dirty="0"/>
              <a:t>}</a:t>
            </a:r>
          </a:p>
          <a:p>
            <a:r>
              <a:rPr lang="en-US" dirty="0"/>
              <a:t>else </a:t>
            </a:r>
            <a:r>
              <a:rPr lang="en-US" dirty="0" smtClean="0"/>
              <a:t>if(f==-</a:t>
            </a:r>
            <a:r>
              <a:rPr lang="en-US" dirty="0"/>
              <a:t>1&amp;&amp; R==-1)</a:t>
            </a:r>
          </a:p>
          <a:p>
            <a:r>
              <a:rPr lang="en-US" dirty="0"/>
              <a:t>{</a:t>
            </a:r>
          </a:p>
          <a:p>
            <a:pPr marL="0" indent="0">
              <a:buNone/>
            </a:pPr>
            <a:r>
              <a:rPr lang="en-US" dirty="0"/>
              <a:t>             F=R=0;</a:t>
            </a:r>
          </a:p>
          <a:p>
            <a:r>
              <a:rPr lang="en-US" dirty="0" err="1" smtClean="0"/>
              <a:t>deque</a:t>
            </a:r>
            <a:r>
              <a:rPr lang="en-US" dirty="0" smtClean="0"/>
              <a:t>[R]=</a:t>
            </a:r>
            <a:r>
              <a:rPr lang="en-US" dirty="0"/>
              <a:t>x;</a:t>
            </a:r>
          </a:p>
          <a:p>
            <a:r>
              <a:rPr lang="en-US" dirty="0"/>
              <a:t>}</a:t>
            </a:r>
          </a:p>
          <a:p>
            <a:r>
              <a:rPr lang="en-US" dirty="0" err="1" smtClean="0"/>
              <a:t>elseif</a:t>
            </a:r>
            <a:r>
              <a:rPr lang="en-US" dirty="0" smtClean="0"/>
              <a:t>(R==N-1)</a:t>
            </a:r>
            <a:endParaRPr lang="en-US" dirty="0"/>
          </a:p>
          <a:p>
            <a:r>
              <a:rPr lang="en-US" dirty="0" smtClean="0"/>
              <a:t>{</a:t>
            </a:r>
          </a:p>
          <a:p>
            <a:r>
              <a:rPr lang="en-US" dirty="0" smtClean="0"/>
              <a:t>R=0;</a:t>
            </a:r>
            <a:endParaRPr lang="en-US" dirty="0"/>
          </a:p>
          <a:p>
            <a:r>
              <a:rPr lang="en-US" dirty="0" err="1" smtClean="0"/>
              <a:t>deque</a:t>
            </a:r>
            <a:r>
              <a:rPr lang="en-US" dirty="0" smtClean="0"/>
              <a:t>[R]=</a:t>
            </a:r>
            <a:r>
              <a:rPr lang="en-US" dirty="0"/>
              <a:t>x</a:t>
            </a:r>
          </a:p>
          <a:p>
            <a:r>
              <a:rPr lang="en-US" dirty="0"/>
              <a:t>}</a:t>
            </a:r>
          </a:p>
          <a:p>
            <a:r>
              <a:rPr lang="en-US" dirty="0"/>
              <a:t>else{</a:t>
            </a:r>
          </a:p>
          <a:p>
            <a:r>
              <a:rPr lang="en-US" dirty="0" smtClean="0"/>
              <a:t>R++</a:t>
            </a:r>
            <a:endParaRPr lang="en-US" dirty="0"/>
          </a:p>
          <a:p>
            <a:r>
              <a:rPr lang="en-US" dirty="0" err="1" smtClean="0"/>
              <a:t>deque</a:t>
            </a:r>
            <a:r>
              <a:rPr lang="en-US" dirty="0" smtClean="0"/>
              <a:t>[R]=</a:t>
            </a:r>
            <a:r>
              <a:rPr lang="en-US" dirty="0"/>
              <a:t>x</a:t>
            </a:r>
          </a:p>
          <a:p>
            <a:r>
              <a:rPr lang="en-US" dirty="0"/>
              <a:t>}</a:t>
            </a:r>
          </a:p>
          <a:p>
            <a:r>
              <a:rPr lang="en-US" dirty="0"/>
              <a:t>}</a:t>
            </a:r>
          </a:p>
          <a:p>
            <a:endParaRPr lang="en-US" dirty="0"/>
          </a:p>
        </p:txBody>
      </p:sp>
    </p:spTree>
    <p:extLst>
      <p:ext uri="{BB962C8B-B14F-4D97-AF65-F5344CB8AC3E}">
        <p14:creationId xmlns:p14="http://schemas.microsoft.com/office/powerpoint/2010/main" val="370389175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57200"/>
            <a:ext cx="8229600" cy="5668963"/>
          </a:xfrm>
          <a:solidFill>
            <a:schemeClr val="tx2">
              <a:lumMod val="20000"/>
              <a:lumOff val="80000"/>
            </a:schemeClr>
          </a:solidFill>
        </p:spPr>
        <p:txBody>
          <a:bodyPr>
            <a:normAutofit lnSpcReduction="10000"/>
          </a:bodyPr>
          <a:lstStyle/>
          <a:p>
            <a:r>
              <a:rPr lang="en-US" dirty="0" smtClean="0"/>
              <a:t>Void display()</a:t>
            </a:r>
          </a:p>
          <a:p>
            <a:r>
              <a:rPr lang="en-US" dirty="0" smtClean="0"/>
              <a:t>{</a:t>
            </a:r>
          </a:p>
          <a:p>
            <a:r>
              <a:rPr lang="en-US" dirty="0" err="1" smtClean="0"/>
              <a:t>Int</a:t>
            </a:r>
            <a:r>
              <a:rPr lang="en-US" dirty="0"/>
              <a:t> </a:t>
            </a:r>
            <a:r>
              <a:rPr lang="en-US" dirty="0" smtClean="0"/>
              <a:t>i=F</a:t>
            </a:r>
          </a:p>
          <a:p>
            <a:r>
              <a:rPr lang="en-US" dirty="0" smtClean="0"/>
              <a:t>While(i !=rear)</a:t>
            </a:r>
          </a:p>
          <a:p>
            <a:r>
              <a:rPr lang="en-US" dirty="0" smtClean="0"/>
              <a:t>{</a:t>
            </a:r>
          </a:p>
          <a:p>
            <a:r>
              <a:rPr lang="en-US" dirty="0" err="1" smtClean="0"/>
              <a:t>Printf</a:t>
            </a:r>
            <a:r>
              <a:rPr lang="en-US" dirty="0" smtClean="0"/>
              <a:t>(“%d”.</a:t>
            </a:r>
            <a:r>
              <a:rPr lang="en-US" dirty="0" err="1" smtClean="0"/>
              <a:t>deque</a:t>
            </a:r>
            <a:r>
              <a:rPr lang="en-US" dirty="0" smtClean="0"/>
              <a:t>[i]);</a:t>
            </a:r>
          </a:p>
          <a:p>
            <a:r>
              <a:rPr lang="en-US" dirty="0" smtClean="0"/>
              <a:t>i=(i+1)%N;</a:t>
            </a:r>
          </a:p>
          <a:p>
            <a:r>
              <a:rPr lang="en-US" dirty="0" smtClean="0"/>
              <a:t>}</a:t>
            </a:r>
          </a:p>
          <a:p>
            <a:r>
              <a:rPr lang="en-US" dirty="0" err="1" smtClean="0"/>
              <a:t>Printf</a:t>
            </a:r>
            <a:r>
              <a:rPr lang="en-US" dirty="0" smtClean="0"/>
              <a:t>(“%d”,</a:t>
            </a:r>
            <a:r>
              <a:rPr lang="en-US" dirty="0" err="1" smtClean="0"/>
              <a:t>deque</a:t>
            </a:r>
            <a:r>
              <a:rPr lang="en-US" dirty="0" smtClean="0"/>
              <a:t>[rear]);</a:t>
            </a:r>
          </a:p>
          <a:p>
            <a:r>
              <a:rPr lang="en-US" dirty="0"/>
              <a:t>}</a:t>
            </a:r>
          </a:p>
        </p:txBody>
      </p:sp>
    </p:spTree>
    <p:extLst>
      <p:ext uri="{BB962C8B-B14F-4D97-AF65-F5344CB8AC3E}">
        <p14:creationId xmlns:p14="http://schemas.microsoft.com/office/powerpoint/2010/main" val="102062101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533400"/>
            <a:ext cx="8229600" cy="5592763"/>
          </a:xfrm>
          <a:solidFill>
            <a:schemeClr val="accent6">
              <a:lumMod val="60000"/>
              <a:lumOff val="40000"/>
            </a:schemeClr>
          </a:solidFill>
        </p:spPr>
        <p:txBody>
          <a:bodyPr>
            <a:normAutofit/>
          </a:bodyPr>
          <a:lstStyle/>
          <a:p>
            <a:pPr marL="0" indent="0">
              <a:buNone/>
            </a:pPr>
            <a:r>
              <a:rPr lang="en-US" dirty="0" smtClean="0"/>
              <a:t>Void </a:t>
            </a:r>
            <a:r>
              <a:rPr lang="en-US" dirty="0" err="1" smtClean="0"/>
              <a:t>getfront</a:t>
            </a:r>
            <a:r>
              <a:rPr lang="en-US" dirty="0" smtClean="0"/>
              <a:t>()</a:t>
            </a:r>
          </a:p>
          <a:p>
            <a:pPr marL="0" indent="0">
              <a:buNone/>
            </a:pPr>
            <a:r>
              <a:rPr lang="en-US" dirty="0" smtClean="0"/>
              <a:t>{</a:t>
            </a:r>
          </a:p>
          <a:p>
            <a:pPr marL="0" indent="0">
              <a:buNone/>
            </a:pPr>
            <a:r>
              <a:rPr lang="en-US" dirty="0" err="1"/>
              <a:t>p</a:t>
            </a:r>
            <a:r>
              <a:rPr lang="en-US" dirty="0" err="1" smtClean="0"/>
              <a:t>rintf</a:t>
            </a:r>
            <a:r>
              <a:rPr lang="en-US" dirty="0" smtClean="0"/>
              <a:t>(“%d”,</a:t>
            </a:r>
            <a:r>
              <a:rPr lang="en-US" dirty="0" err="1" smtClean="0"/>
              <a:t>deque</a:t>
            </a:r>
            <a:r>
              <a:rPr lang="en-US" dirty="0" smtClean="0"/>
              <a:t>(front));</a:t>
            </a:r>
          </a:p>
          <a:p>
            <a:pPr marL="0" indent="0">
              <a:buNone/>
            </a:pPr>
            <a:r>
              <a:rPr lang="en-US" dirty="0" smtClean="0"/>
              <a:t>}</a:t>
            </a:r>
          </a:p>
          <a:p>
            <a:pPr marL="0" indent="0">
              <a:buNone/>
            </a:pPr>
            <a:r>
              <a:rPr lang="en-US" dirty="0" smtClean="0"/>
              <a:t>Void </a:t>
            </a:r>
            <a:r>
              <a:rPr lang="en-US" dirty="0" err="1" smtClean="0"/>
              <a:t>getrear</a:t>
            </a:r>
            <a:r>
              <a:rPr lang="en-US" dirty="0" smtClean="0"/>
              <a:t>()</a:t>
            </a:r>
          </a:p>
          <a:p>
            <a:pPr marL="0" indent="0">
              <a:buNone/>
            </a:pPr>
            <a:r>
              <a:rPr lang="en-US" dirty="0" smtClean="0"/>
              <a:t>{</a:t>
            </a:r>
          </a:p>
          <a:p>
            <a:pPr marL="0" indent="0">
              <a:buNone/>
            </a:pPr>
            <a:r>
              <a:rPr lang="en-US" dirty="0" err="1" smtClean="0"/>
              <a:t>Printf</a:t>
            </a:r>
            <a:r>
              <a:rPr lang="en-US" dirty="0" smtClean="0"/>
              <a:t>(%</a:t>
            </a:r>
            <a:r>
              <a:rPr lang="en-US" dirty="0" err="1" smtClean="0"/>
              <a:t>d”deque</a:t>
            </a:r>
            <a:r>
              <a:rPr lang="en-US" dirty="0" smtClean="0"/>
              <a:t>(rear));</a:t>
            </a:r>
          </a:p>
          <a:p>
            <a:pPr marL="0" indent="0">
              <a:buNone/>
            </a:pPr>
            <a:r>
              <a:rPr lang="en-US" dirty="0"/>
              <a:t>}</a:t>
            </a:r>
          </a:p>
        </p:txBody>
      </p:sp>
    </p:spTree>
    <p:extLst>
      <p:ext uri="{BB962C8B-B14F-4D97-AF65-F5344CB8AC3E}">
        <p14:creationId xmlns:p14="http://schemas.microsoft.com/office/powerpoint/2010/main" val="1647020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b="1" dirty="0" smtClean="0">
                <a:solidFill>
                  <a:srgbClr val="FF0066"/>
                </a:solidFill>
                <a:latin typeface="Times New Roman" pitchFamily="18" charset="0"/>
                <a:cs typeface="Times New Roman" pitchFamily="18" charset="0"/>
              </a:rPr>
              <a:t>Queue Operations </a:t>
            </a:r>
            <a:r>
              <a:rPr lang="en-US" b="1" dirty="0" smtClean="0">
                <a:solidFill>
                  <a:srgbClr val="FF0066"/>
                </a:solidFill>
                <a:latin typeface="Times New Roman" pitchFamily="18" charset="0"/>
                <a:cs typeface="Times New Roman" pitchFamily="18" charset="0"/>
                <a:sym typeface="Wingdings" pitchFamily="2" charset="2"/>
              </a:rPr>
              <a:t> Drawbacks</a:t>
            </a:r>
            <a:endParaRPr lang="en-US" b="1" dirty="0" smtClean="0">
              <a:solidFill>
                <a:srgbClr val="FF0066"/>
              </a:solidFill>
              <a:latin typeface="Times New Roman" pitchFamily="18" charset="0"/>
              <a:cs typeface="Times New Roman" pitchFamily="18" charset="0"/>
            </a:endParaRPr>
          </a:p>
        </p:txBody>
      </p:sp>
      <p:graphicFrame>
        <p:nvGraphicFramePr>
          <p:cNvPr id="5" name="Table 4"/>
          <p:cNvGraphicFramePr>
            <a:graphicFrameLocks noGrp="1"/>
          </p:cNvGraphicFramePr>
          <p:nvPr/>
        </p:nvGraphicFramePr>
        <p:xfrm>
          <a:off x="1219200" y="2133600"/>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dirty="0" smtClean="0"/>
                        <a:t>2</a:t>
                      </a:r>
                      <a:endParaRPr lang="en-US" dirty="0"/>
                    </a:p>
                  </a:txBody>
                  <a:tcPr/>
                </a:tc>
                <a:tc>
                  <a:txBody>
                    <a:bodyPr/>
                    <a:lstStyle/>
                    <a:p>
                      <a:pPr algn="ctr"/>
                      <a:r>
                        <a:rPr lang="en-US" dirty="0" smtClean="0"/>
                        <a:t>10</a:t>
                      </a:r>
                      <a:endParaRPr lang="en-US" dirty="0"/>
                    </a:p>
                  </a:txBody>
                  <a:tcPr/>
                </a:tc>
                <a:tc>
                  <a:txBody>
                    <a:bodyPr/>
                    <a:lstStyle/>
                    <a:p>
                      <a:pPr algn="ctr"/>
                      <a:r>
                        <a:rPr lang="en-US" dirty="0" smtClean="0"/>
                        <a:t>5</a:t>
                      </a:r>
                      <a:endParaRPr lang="en-US" dirty="0"/>
                    </a:p>
                  </a:txBody>
                  <a:tcPr/>
                </a:tc>
                <a:tc>
                  <a:txBody>
                    <a:bodyPr/>
                    <a:lstStyle/>
                    <a:p>
                      <a:pPr algn="ctr"/>
                      <a:r>
                        <a:rPr lang="en-US" dirty="0" smtClean="0"/>
                        <a:t>6</a:t>
                      </a:r>
                      <a:endParaRPr lang="en-US" dirty="0"/>
                    </a:p>
                  </a:txBody>
                  <a:tcPr/>
                </a:tc>
                <a:tc>
                  <a:txBody>
                    <a:bodyPr/>
                    <a:lstStyle/>
                    <a:p>
                      <a:pPr algn="ctr"/>
                      <a:r>
                        <a:rPr lang="en-US" dirty="0" smtClean="0"/>
                        <a:t>8</a:t>
                      </a:r>
                      <a:endParaRPr lang="en-US" dirty="0"/>
                    </a:p>
                  </a:txBody>
                  <a:tcPr/>
                </a:tc>
                <a:tc>
                  <a:txBody>
                    <a:bodyPr/>
                    <a:lstStyle/>
                    <a:p>
                      <a:pPr algn="ctr"/>
                      <a:r>
                        <a:rPr lang="en-US" dirty="0" smtClean="0"/>
                        <a:t>10</a:t>
                      </a:r>
                      <a:endParaRPr lang="en-US" dirty="0"/>
                    </a:p>
                  </a:txBody>
                  <a:tcPr/>
                </a:tc>
                <a:tc>
                  <a:txBody>
                    <a:bodyPr/>
                    <a:lstStyle/>
                    <a:p>
                      <a:pPr algn="ctr"/>
                      <a:r>
                        <a:rPr lang="en-US" dirty="0" smtClean="0"/>
                        <a:t>3</a:t>
                      </a:r>
                      <a:endParaRPr lang="en-US" dirty="0"/>
                    </a:p>
                  </a:txBody>
                  <a:tcPr/>
                </a:tc>
              </a:tr>
            </a:tbl>
          </a:graphicData>
        </a:graphic>
      </p:graphicFrame>
      <p:sp>
        <p:nvSpPr>
          <p:cNvPr id="6" name="Rectangle 5"/>
          <p:cNvSpPr/>
          <p:nvPr/>
        </p:nvSpPr>
        <p:spPr>
          <a:xfrm>
            <a:off x="6553200" y="32004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7" name="Rectangle 6"/>
          <p:cNvSpPr/>
          <p:nvPr/>
        </p:nvSpPr>
        <p:spPr>
          <a:xfrm>
            <a:off x="7391400" y="32004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8" name="Elbow Connector 7"/>
          <p:cNvCxnSpPr/>
          <p:nvPr/>
        </p:nvCxnSpPr>
        <p:spPr>
          <a:xfrm rot="16200000" flipV="1">
            <a:off x="6475924" y="2591876"/>
            <a:ext cx="674132" cy="519579"/>
          </a:xfrm>
          <a:prstGeom prst="bentConnector3">
            <a:avLst>
              <a:gd name="adj1" fmla="val 47776"/>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nvGraphicFramePr>
        <p:xfrm>
          <a:off x="1219200" y="1752600"/>
          <a:ext cx="6095999" cy="370840"/>
        </p:xfrm>
        <a:graphic>
          <a:graphicData uri="http://schemas.openxmlformats.org/drawingml/2006/table">
            <a:tbl>
              <a:tblPr firstRow="1" bandRow="1">
                <a:tableStyleId>{2D5ABB26-0587-4C30-8999-92F81FD0307C}</a:tableStyleId>
              </a:tblPr>
              <a:tblGrid>
                <a:gridCol w="870857"/>
                <a:gridCol w="870857"/>
                <a:gridCol w="870857"/>
                <a:gridCol w="870857"/>
                <a:gridCol w="870857"/>
                <a:gridCol w="870857"/>
                <a:gridCol w="8708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c>
                  <a:txBody>
                    <a:bodyPr/>
                    <a:lstStyle/>
                    <a:p>
                      <a:pPr algn="ctr"/>
                      <a:r>
                        <a:rPr lang="en-US" b="1" dirty="0" smtClean="0"/>
                        <a:t>5</a:t>
                      </a:r>
                      <a:endParaRPr lang="en-US" b="1" dirty="0"/>
                    </a:p>
                  </a:txBody>
                  <a:tcPr/>
                </a:tc>
                <a:tc>
                  <a:txBody>
                    <a:bodyPr/>
                    <a:lstStyle/>
                    <a:p>
                      <a:pPr algn="ctr"/>
                      <a:r>
                        <a:rPr lang="en-US" b="1" dirty="0" smtClean="0"/>
                        <a:t>6</a:t>
                      </a:r>
                      <a:endParaRPr lang="en-US" b="1" dirty="0"/>
                    </a:p>
                  </a:txBody>
                  <a:tcPr/>
                </a:tc>
              </a:tr>
            </a:tbl>
          </a:graphicData>
        </a:graphic>
      </p:graphicFrame>
      <p:sp>
        <p:nvSpPr>
          <p:cNvPr id="10" name="Rectangle 9"/>
          <p:cNvSpPr/>
          <p:nvPr/>
        </p:nvSpPr>
        <p:spPr>
          <a:xfrm>
            <a:off x="762000" y="1752600"/>
            <a:ext cx="372218" cy="369332"/>
          </a:xfrm>
          <a:prstGeom prst="rect">
            <a:avLst/>
          </a:prstGeom>
        </p:spPr>
        <p:txBody>
          <a:bodyPr wrap="none">
            <a:spAutoFit/>
          </a:bodyPr>
          <a:lstStyle/>
          <a:p>
            <a:pPr algn="ctr"/>
            <a:r>
              <a:rPr lang="en-US" b="1" dirty="0" smtClean="0"/>
              <a:t>-1</a:t>
            </a:r>
            <a:endParaRPr lang="en-US" b="1" dirty="0"/>
          </a:p>
        </p:txBody>
      </p:sp>
      <p:cxnSp>
        <p:nvCxnSpPr>
          <p:cNvPr id="11" name="Elbow Connector 10"/>
          <p:cNvCxnSpPr/>
          <p:nvPr/>
        </p:nvCxnSpPr>
        <p:spPr>
          <a:xfrm rot="16200000" flipV="1">
            <a:off x="7086600" y="25908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743200" y="3200400"/>
            <a:ext cx="1707519" cy="461665"/>
          </a:xfrm>
          <a:prstGeom prst="rect">
            <a:avLst/>
          </a:prstGeom>
        </p:spPr>
        <p:txBody>
          <a:bodyPr wrap="none">
            <a:spAutoFit/>
          </a:bodyPr>
          <a:lstStyle/>
          <a:p>
            <a:r>
              <a:rPr lang="en-US" sz="2400" b="1" dirty="0" smtClean="0">
                <a:solidFill>
                  <a:srgbClr val="00B050"/>
                </a:solidFill>
                <a:latin typeface="Times New Roman" pitchFamily="18" charset="0"/>
                <a:cs typeface="Times New Roman" pitchFamily="18" charset="0"/>
              </a:rPr>
              <a:t>Enqueue(6)</a:t>
            </a:r>
          </a:p>
        </p:txBody>
      </p:sp>
      <p:sp>
        <p:nvSpPr>
          <p:cNvPr id="13" name="Rectangle 12"/>
          <p:cNvSpPr/>
          <p:nvPr/>
        </p:nvSpPr>
        <p:spPr>
          <a:xfrm>
            <a:off x="1143000" y="4267200"/>
            <a:ext cx="7159332" cy="1569660"/>
          </a:xfrm>
          <a:prstGeom prst="rect">
            <a:avLst/>
          </a:prstGeom>
        </p:spPr>
        <p:txBody>
          <a:bodyPr wrap="none">
            <a:spAutoFit/>
          </a:bodyPr>
          <a:lstStyle/>
          <a:p>
            <a:r>
              <a:rPr lang="en-US" sz="9600" b="1" dirty="0" smtClean="0">
                <a:solidFill>
                  <a:srgbClr val="FF0000"/>
                </a:solidFill>
                <a:latin typeface="Times New Roman" pitchFamily="18" charset="0"/>
                <a:cs typeface="Times New Roman" pitchFamily="18" charset="0"/>
              </a:rPr>
              <a:t>Queue is Full</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762000"/>
            <a:ext cx="8229600" cy="5364163"/>
          </a:xfrm>
          <a:solidFill>
            <a:schemeClr val="accent6">
              <a:lumMod val="60000"/>
              <a:lumOff val="40000"/>
            </a:schemeClr>
          </a:solidFill>
        </p:spPr>
        <p:txBody>
          <a:bodyPr>
            <a:normAutofit fontScale="55000" lnSpcReduction="20000"/>
          </a:bodyPr>
          <a:lstStyle/>
          <a:p>
            <a:pPr marL="0" indent="0">
              <a:buNone/>
            </a:pPr>
            <a:r>
              <a:rPr lang="en-US" dirty="0" smtClean="0"/>
              <a:t>Void </a:t>
            </a:r>
            <a:r>
              <a:rPr lang="en-US" sz="4500" dirty="0" err="1" smtClean="0">
                <a:solidFill>
                  <a:srgbClr val="FF0000"/>
                </a:solidFill>
              </a:rPr>
              <a:t>dequeuefront</a:t>
            </a:r>
            <a:r>
              <a:rPr lang="en-US" sz="4500" dirty="0" smtClean="0">
                <a:solidFill>
                  <a:srgbClr val="FF0000"/>
                </a:solidFill>
              </a:rPr>
              <a:t>()</a:t>
            </a:r>
          </a:p>
          <a:p>
            <a:pPr marL="0" indent="0">
              <a:buNone/>
            </a:pPr>
            <a:r>
              <a:rPr lang="en-US" dirty="0" smtClean="0"/>
              <a:t>{ if(F==-1 &amp;&amp; R==-1)</a:t>
            </a:r>
          </a:p>
          <a:p>
            <a:pPr marL="0" indent="0">
              <a:buNone/>
            </a:pPr>
            <a:r>
              <a:rPr lang="en-US" dirty="0" smtClean="0"/>
              <a:t>{</a:t>
            </a:r>
          </a:p>
          <a:p>
            <a:pPr marL="0" indent="0">
              <a:buNone/>
            </a:pPr>
            <a:r>
              <a:rPr lang="en-US" dirty="0" err="1" smtClean="0"/>
              <a:t>Printf</a:t>
            </a:r>
            <a:r>
              <a:rPr lang="en-US" dirty="0" smtClean="0"/>
              <a:t>(“queue is empty”);</a:t>
            </a:r>
          </a:p>
          <a:p>
            <a:pPr marL="0" indent="0">
              <a:buNone/>
            </a:pPr>
            <a:r>
              <a:rPr lang="en-US" dirty="0"/>
              <a:t>e</a:t>
            </a:r>
            <a:r>
              <a:rPr lang="en-US" dirty="0" smtClean="0"/>
              <a:t>lse if(F==R)</a:t>
            </a:r>
          </a:p>
          <a:p>
            <a:pPr marL="0" indent="0">
              <a:buNone/>
            </a:pPr>
            <a:r>
              <a:rPr lang="en-US" dirty="0" smtClean="0"/>
              <a:t>{ </a:t>
            </a:r>
            <a:endParaRPr lang="en-US" dirty="0" smtClean="0"/>
          </a:p>
          <a:p>
            <a:pPr marL="0" indent="0">
              <a:buNone/>
            </a:pPr>
            <a:r>
              <a:rPr lang="en-US" dirty="0" smtClean="0"/>
              <a:t>F=R</a:t>
            </a:r>
            <a:r>
              <a:rPr lang="en-US" dirty="0" smtClean="0"/>
              <a:t>=-1;</a:t>
            </a:r>
          </a:p>
          <a:p>
            <a:pPr marL="0" indent="0">
              <a:buNone/>
            </a:pPr>
            <a:r>
              <a:rPr lang="en-US" dirty="0" smtClean="0"/>
              <a:t>}</a:t>
            </a:r>
          </a:p>
          <a:p>
            <a:pPr marL="0" indent="0">
              <a:buNone/>
            </a:pPr>
            <a:r>
              <a:rPr lang="en-US" dirty="0" err="1" smtClean="0"/>
              <a:t>elseif</a:t>
            </a:r>
            <a:r>
              <a:rPr lang="en-US" dirty="0" smtClean="0"/>
              <a:t>(F==N-1)</a:t>
            </a:r>
          </a:p>
          <a:p>
            <a:pPr marL="0" indent="0">
              <a:buNone/>
            </a:pPr>
            <a:r>
              <a:rPr lang="en-US" dirty="0" smtClean="0"/>
              <a:t>{</a:t>
            </a:r>
          </a:p>
          <a:p>
            <a:pPr marL="0" indent="0">
              <a:buNone/>
            </a:pPr>
            <a:r>
              <a:rPr lang="en-US" dirty="0" err="1"/>
              <a:t>p</a:t>
            </a:r>
            <a:r>
              <a:rPr lang="en-US" dirty="0" err="1" smtClean="0"/>
              <a:t>rintf</a:t>
            </a:r>
            <a:r>
              <a:rPr lang="en-US" dirty="0" smtClean="0"/>
              <a:t>(“</a:t>
            </a:r>
            <a:r>
              <a:rPr lang="en-US" dirty="0" err="1" smtClean="0"/>
              <a:t>dequeue</a:t>
            </a:r>
            <a:r>
              <a:rPr lang="en-US" dirty="0" smtClean="0"/>
              <a:t> element </a:t>
            </a:r>
            <a:r>
              <a:rPr lang="en-US" dirty="0" err="1" smtClean="0"/>
              <a:t>is%d</a:t>
            </a:r>
            <a:r>
              <a:rPr lang="en-US" dirty="0" smtClean="0"/>
              <a:t>”,</a:t>
            </a:r>
            <a:r>
              <a:rPr lang="en-US" dirty="0" err="1" smtClean="0"/>
              <a:t>deque</a:t>
            </a:r>
            <a:r>
              <a:rPr lang="en-US" dirty="0" smtClean="0"/>
              <a:t>[F]);</a:t>
            </a:r>
          </a:p>
          <a:p>
            <a:pPr marL="0" indent="0">
              <a:buNone/>
            </a:pPr>
            <a:r>
              <a:rPr lang="en-US" dirty="0" smtClean="0"/>
              <a:t>F=0;</a:t>
            </a:r>
          </a:p>
          <a:p>
            <a:pPr marL="0" indent="0">
              <a:buNone/>
            </a:pPr>
            <a:r>
              <a:rPr lang="en-US" dirty="0" smtClean="0"/>
              <a:t>}</a:t>
            </a:r>
          </a:p>
          <a:p>
            <a:pPr marL="0" indent="0">
              <a:buNone/>
            </a:pPr>
            <a:r>
              <a:rPr lang="en-US" dirty="0" smtClean="0"/>
              <a:t>Else{</a:t>
            </a:r>
          </a:p>
          <a:p>
            <a:pPr marL="0" indent="0">
              <a:buNone/>
            </a:pPr>
            <a:r>
              <a:rPr lang="en-US" dirty="0" err="1" smtClean="0"/>
              <a:t>Printf</a:t>
            </a:r>
            <a:r>
              <a:rPr lang="en-US" dirty="0" smtClean="0"/>
              <a:t>(“%d”,</a:t>
            </a:r>
            <a:r>
              <a:rPr lang="en-US" dirty="0" err="1" smtClean="0"/>
              <a:t>deque</a:t>
            </a:r>
            <a:r>
              <a:rPr lang="en-US" dirty="0" smtClean="0"/>
              <a:t>[F]);</a:t>
            </a:r>
          </a:p>
          <a:p>
            <a:pPr marL="0" indent="0">
              <a:buNone/>
            </a:pPr>
            <a:r>
              <a:rPr lang="en-US" dirty="0" smtClean="0"/>
              <a:t>F++;</a:t>
            </a:r>
          </a:p>
          <a:p>
            <a:pPr marL="0" indent="0">
              <a:buNone/>
            </a:pPr>
            <a:r>
              <a:rPr lang="en-US" dirty="0" smtClean="0"/>
              <a:t>}</a:t>
            </a:r>
          </a:p>
          <a:p>
            <a:pPr marL="0" indent="0">
              <a:buNone/>
            </a:pPr>
            <a:r>
              <a:rPr lang="en-US" dirty="0"/>
              <a:t>}</a:t>
            </a:r>
            <a:endParaRPr lang="en-US" dirty="0" smtClean="0"/>
          </a:p>
          <a:p>
            <a:pPr marL="0" indent="0">
              <a:buNone/>
            </a:pPr>
            <a:endParaRPr lang="en-US" dirty="0"/>
          </a:p>
        </p:txBody>
      </p:sp>
    </p:spTree>
    <p:extLst>
      <p:ext uri="{BB962C8B-B14F-4D97-AF65-F5344CB8AC3E}">
        <p14:creationId xmlns:p14="http://schemas.microsoft.com/office/powerpoint/2010/main" val="261886067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685800"/>
            <a:ext cx="8229600" cy="5440363"/>
          </a:xfrm>
          <a:solidFill>
            <a:srgbClr val="FFFF00"/>
          </a:solidFill>
        </p:spPr>
        <p:txBody>
          <a:bodyPr>
            <a:normAutofit fontScale="55000" lnSpcReduction="20000"/>
          </a:bodyPr>
          <a:lstStyle/>
          <a:p>
            <a:pPr marL="0" indent="0">
              <a:buNone/>
            </a:pPr>
            <a:r>
              <a:rPr lang="en-US" dirty="0"/>
              <a:t>Void </a:t>
            </a:r>
            <a:r>
              <a:rPr lang="en-US" sz="5100" dirty="0" err="1" smtClean="0">
                <a:solidFill>
                  <a:srgbClr val="FF0000"/>
                </a:solidFill>
              </a:rPr>
              <a:t>dequeuerea</a:t>
            </a:r>
            <a:r>
              <a:rPr lang="en-US" sz="5800" dirty="0" err="1" smtClean="0">
                <a:solidFill>
                  <a:srgbClr val="FF0000"/>
                </a:solidFill>
              </a:rPr>
              <a:t>r</a:t>
            </a:r>
            <a:r>
              <a:rPr lang="en-US" dirty="0" smtClean="0"/>
              <a:t>()</a:t>
            </a:r>
            <a:endParaRPr lang="en-US" dirty="0"/>
          </a:p>
          <a:p>
            <a:pPr marL="0" indent="0">
              <a:buNone/>
            </a:pPr>
            <a:r>
              <a:rPr lang="en-US" dirty="0"/>
              <a:t>{ </a:t>
            </a:r>
            <a:endParaRPr lang="en-US" dirty="0" smtClean="0"/>
          </a:p>
          <a:p>
            <a:pPr marL="0" indent="0">
              <a:buNone/>
            </a:pPr>
            <a:r>
              <a:rPr lang="en-US" dirty="0" smtClean="0"/>
              <a:t>if(F</a:t>
            </a:r>
            <a:r>
              <a:rPr lang="en-US" dirty="0"/>
              <a:t>==-1 &amp;&amp; R==-1)</a:t>
            </a:r>
          </a:p>
          <a:p>
            <a:pPr marL="0" indent="0">
              <a:buNone/>
            </a:pPr>
            <a:r>
              <a:rPr lang="en-US" dirty="0"/>
              <a:t>{</a:t>
            </a:r>
          </a:p>
          <a:p>
            <a:pPr marL="0" indent="0">
              <a:buNone/>
            </a:pPr>
            <a:r>
              <a:rPr lang="en-US" dirty="0" err="1"/>
              <a:t>p</a:t>
            </a:r>
            <a:r>
              <a:rPr lang="en-US" dirty="0" err="1" smtClean="0"/>
              <a:t>rintf</a:t>
            </a:r>
            <a:r>
              <a:rPr lang="en-US" dirty="0"/>
              <a:t>(“queue is empty”);</a:t>
            </a:r>
          </a:p>
          <a:p>
            <a:pPr marL="0" indent="0">
              <a:buNone/>
            </a:pPr>
            <a:r>
              <a:rPr lang="en-US" dirty="0" smtClean="0"/>
              <a:t>else </a:t>
            </a:r>
            <a:r>
              <a:rPr lang="en-US" dirty="0"/>
              <a:t>if(F==R)</a:t>
            </a:r>
          </a:p>
          <a:p>
            <a:pPr marL="0" indent="0">
              <a:buNone/>
            </a:pPr>
            <a:r>
              <a:rPr lang="en-US" dirty="0" smtClean="0"/>
              <a:t>{</a:t>
            </a:r>
          </a:p>
          <a:p>
            <a:pPr marL="0" indent="0">
              <a:buNone/>
            </a:pPr>
            <a:r>
              <a:rPr lang="en-US" dirty="0" smtClean="0"/>
              <a:t> </a:t>
            </a:r>
            <a:r>
              <a:rPr lang="en-US" dirty="0"/>
              <a:t>F=R=-1;</a:t>
            </a:r>
          </a:p>
          <a:p>
            <a:pPr marL="0" indent="0">
              <a:buNone/>
            </a:pPr>
            <a:r>
              <a:rPr lang="en-US" dirty="0"/>
              <a:t>}</a:t>
            </a:r>
          </a:p>
          <a:p>
            <a:pPr marL="0" indent="0">
              <a:buNone/>
            </a:pPr>
            <a:r>
              <a:rPr lang="en-US" dirty="0" err="1" smtClean="0"/>
              <a:t>elseif</a:t>
            </a:r>
            <a:r>
              <a:rPr lang="en-US" dirty="0" smtClean="0"/>
              <a:t>(R==0)</a:t>
            </a:r>
            <a:endParaRPr lang="en-US" dirty="0"/>
          </a:p>
          <a:p>
            <a:pPr marL="0" indent="0">
              <a:buNone/>
            </a:pPr>
            <a:r>
              <a:rPr lang="en-US" dirty="0"/>
              <a:t>{</a:t>
            </a:r>
          </a:p>
          <a:p>
            <a:pPr marL="0" indent="0">
              <a:buNone/>
            </a:pPr>
            <a:r>
              <a:rPr lang="en-US" dirty="0" err="1"/>
              <a:t>p</a:t>
            </a:r>
            <a:r>
              <a:rPr lang="en-US" dirty="0" err="1" smtClean="0"/>
              <a:t>rintf</a:t>
            </a:r>
            <a:r>
              <a:rPr lang="en-US" dirty="0"/>
              <a:t>(“</a:t>
            </a:r>
            <a:r>
              <a:rPr lang="en-US" dirty="0" err="1"/>
              <a:t>dequeue</a:t>
            </a:r>
            <a:r>
              <a:rPr lang="en-US" dirty="0"/>
              <a:t> element </a:t>
            </a:r>
            <a:r>
              <a:rPr lang="en-US" dirty="0" err="1"/>
              <a:t>is%d</a:t>
            </a:r>
            <a:r>
              <a:rPr lang="en-US" dirty="0"/>
              <a:t>”,</a:t>
            </a:r>
            <a:r>
              <a:rPr lang="en-US" dirty="0" err="1" smtClean="0"/>
              <a:t>deque</a:t>
            </a:r>
            <a:r>
              <a:rPr lang="en-US" dirty="0" smtClean="0"/>
              <a:t>[R]);</a:t>
            </a:r>
            <a:endParaRPr lang="en-US" dirty="0"/>
          </a:p>
          <a:p>
            <a:pPr marL="0" indent="0">
              <a:buNone/>
            </a:pPr>
            <a:r>
              <a:rPr lang="en-US" dirty="0" smtClean="0"/>
              <a:t>R=N-1;</a:t>
            </a:r>
            <a:endParaRPr lang="en-US" dirty="0"/>
          </a:p>
          <a:p>
            <a:pPr marL="0" indent="0">
              <a:buNone/>
            </a:pPr>
            <a:r>
              <a:rPr lang="en-US" dirty="0"/>
              <a:t>}</a:t>
            </a:r>
          </a:p>
          <a:p>
            <a:pPr marL="0" indent="0">
              <a:buNone/>
            </a:pPr>
            <a:r>
              <a:rPr lang="en-US" dirty="0"/>
              <a:t>e</a:t>
            </a:r>
            <a:r>
              <a:rPr lang="en-US" dirty="0" smtClean="0"/>
              <a:t>lse</a:t>
            </a:r>
            <a:r>
              <a:rPr lang="en-US" dirty="0"/>
              <a:t>{</a:t>
            </a:r>
          </a:p>
          <a:p>
            <a:pPr marL="0" indent="0">
              <a:buNone/>
            </a:pPr>
            <a:r>
              <a:rPr lang="en-US" dirty="0" err="1" smtClean="0"/>
              <a:t>printf</a:t>
            </a:r>
            <a:r>
              <a:rPr lang="en-US" dirty="0"/>
              <a:t>(“%d”,</a:t>
            </a:r>
            <a:r>
              <a:rPr lang="en-US" dirty="0" err="1" smtClean="0"/>
              <a:t>deque</a:t>
            </a:r>
            <a:r>
              <a:rPr lang="en-US" dirty="0" smtClean="0"/>
              <a:t>[R]);</a:t>
            </a:r>
            <a:endParaRPr lang="en-US" dirty="0"/>
          </a:p>
          <a:p>
            <a:pPr marL="0" indent="0">
              <a:buNone/>
            </a:pPr>
            <a:r>
              <a:rPr lang="en-US" dirty="0" smtClean="0"/>
              <a:t>R--;</a:t>
            </a:r>
            <a:endParaRPr lang="en-US" dirty="0"/>
          </a:p>
          <a:p>
            <a:pPr marL="0" indent="0">
              <a:buNone/>
            </a:pPr>
            <a:r>
              <a:rPr lang="en-US" dirty="0"/>
              <a:t>}</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229328149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fontScale="90000"/>
          </a:bodyPr>
          <a:lstStyle/>
          <a:p>
            <a:r>
              <a:rPr lang="en-US" b="1" dirty="0"/>
              <a:t>Priority Queue</a:t>
            </a:r>
            <a:br>
              <a:rPr lang="en-US" b="1" dirty="0"/>
            </a:br>
            <a:endParaRPr lang="en-US" dirty="0"/>
          </a:p>
        </p:txBody>
      </p:sp>
      <p:sp>
        <p:nvSpPr>
          <p:cNvPr id="3" name="Content Placeholder 2"/>
          <p:cNvSpPr>
            <a:spLocks noGrp="1"/>
          </p:cNvSpPr>
          <p:nvPr>
            <p:ph idx="1"/>
          </p:nvPr>
        </p:nvSpPr>
        <p:spPr/>
        <p:txBody>
          <a:bodyPr>
            <a:normAutofit fontScale="70000" lnSpcReduction="20000"/>
          </a:bodyPr>
          <a:lstStyle/>
          <a:p>
            <a:r>
              <a:rPr lang="en-US" dirty="0"/>
              <a:t>A priority queue is a special type of queue in which each element is associated with a priority and is served according to its priority. If elements with the same priority occur, they are served according to their order in the queue.</a:t>
            </a:r>
          </a:p>
          <a:p>
            <a:r>
              <a:rPr lang="en-US" dirty="0"/>
              <a:t>Generally, the value of the element itself is considered for assigning the priority</a:t>
            </a:r>
            <a:r>
              <a:rPr lang="en-US" dirty="0" smtClean="0"/>
              <a:t>.</a:t>
            </a:r>
          </a:p>
          <a:p>
            <a:r>
              <a:rPr lang="en-US" dirty="0"/>
              <a:t>lowest value of key is at front and item with the highest value of key is at rear</a:t>
            </a:r>
          </a:p>
          <a:p>
            <a:r>
              <a:rPr lang="en-US" dirty="0"/>
              <a:t>For example, The element with the highest value is considered as the highest priority element. However, in other cases, we can assume the element with the lowest value as the highest priority element. In other cases, we can set priorities according to our needs.</a:t>
            </a:r>
          </a:p>
          <a:p>
            <a:endParaRPr lang="en-US" dirty="0"/>
          </a:p>
        </p:txBody>
      </p:sp>
    </p:spTree>
    <p:extLst>
      <p:ext uri="{BB962C8B-B14F-4D97-AF65-F5344CB8AC3E}">
        <p14:creationId xmlns:p14="http://schemas.microsoft.com/office/powerpoint/2010/main" val="409313194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1241" y="1600200"/>
            <a:ext cx="510151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6467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8056" y="1371600"/>
            <a:ext cx="7882544" cy="510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82543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p>
            <a:r>
              <a:rPr lang="en-US" b="1" dirty="0"/>
              <a:t>Priority Queue</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Priority Queue implementation using array is the one of the basic method to implement Queue</a:t>
            </a:r>
            <a:r>
              <a:rPr lang="en-US" b="1" dirty="0" smtClean="0"/>
              <a:t>.</a:t>
            </a:r>
          </a:p>
          <a:p>
            <a:r>
              <a:rPr lang="en-US" b="1" dirty="0" smtClean="0"/>
              <a:t>In </a:t>
            </a:r>
            <a:r>
              <a:rPr lang="en-US" b="1" dirty="0"/>
              <a:t>Priority Queue data who has highest priority remove from the Queue first and second highest priority element after it and so on</a:t>
            </a:r>
            <a:r>
              <a:rPr lang="en-US" b="1" dirty="0" smtClean="0"/>
              <a:t>.</a:t>
            </a:r>
          </a:p>
          <a:p>
            <a:r>
              <a:rPr lang="en-US" b="1" dirty="0" smtClean="0"/>
              <a:t>In </a:t>
            </a:r>
            <a:r>
              <a:rPr lang="en-US" b="1" dirty="0"/>
              <a:t>priority Queue each element has its own priority</a:t>
            </a:r>
            <a:r>
              <a:rPr lang="en-US" b="1" dirty="0" smtClean="0"/>
              <a:t>.</a:t>
            </a:r>
          </a:p>
          <a:p>
            <a:r>
              <a:rPr lang="en-US" b="1" dirty="0" smtClean="0"/>
              <a:t>If </a:t>
            </a:r>
            <a:r>
              <a:rPr lang="en-US" b="1" dirty="0"/>
              <a:t>priority is same for two elements then data remove on the basis of first come first serve.</a:t>
            </a:r>
            <a:endParaRPr lang="en-US" dirty="0"/>
          </a:p>
        </p:txBody>
      </p:sp>
    </p:spTree>
    <p:extLst>
      <p:ext uri="{BB962C8B-B14F-4D97-AF65-F5344CB8AC3E}">
        <p14:creationId xmlns:p14="http://schemas.microsoft.com/office/powerpoint/2010/main" val="289838002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Types of Priority Queue:</a:t>
            </a:r>
          </a:p>
          <a:p>
            <a:r>
              <a:rPr lang="en-US" b="1" dirty="0"/>
              <a:t>Min Priority Queue</a:t>
            </a:r>
            <a:r>
              <a:rPr lang="en-US" dirty="0"/>
              <a:t>: In min priority Queue minimum number of value gets the highest priority and lowest number of element gets the highest priority.</a:t>
            </a:r>
          </a:p>
          <a:p>
            <a:r>
              <a:rPr lang="en-US" b="1" dirty="0"/>
              <a:t>Max Priority Queue</a:t>
            </a:r>
            <a:r>
              <a:rPr lang="en-US" dirty="0"/>
              <a:t>: Max priority Queue is the opposite of min priority Queue in it maximum number value gets the highest priority and minimum number of value gets the minimum priority.</a:t>
            </a:r>
          </a:p>
          <a:p>
            <a:pPr marL="0" indent="0">
              <a:buNone/>
            </a:pPr>
            <a:endParaRPr lang="en-US" dirty="0"/>
          </a:p>
        </p:txBody>
      </p:sp>
    </p:spTree>
    <p:extLst>
      <p:ext uri="{BB962C8B-B14F-4D97-AF65-F5344CB8AC3E}">
        <p14:creationId xmlns:p14="http://schemas.microsoft.com/office/powerpoint/2010/main" val="220899542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Priority Queue Implementation</a:t>
            </a:r>
          </a:p>
          <a:p>
            <a:r>
              <a:rPr lang="en-US" dirty="0"/>
              <a:t>Priority Queue can be </a:t>
            </a:r>
            <a:r>
              <a:rPr lang="en-US" dirty="0" err="1"/>
              <a:t>impleted</a:t>
            </a:r>
            <a:r>
              <a:rPr lang="en-US" dirty="0"/>
              <a:t> in two ways:</a:t>
            </a:r>
          </a:p>
          <a:p>
            <a:r>
              <a:rPr lang="en-US" b="1" dirty="0"/>
              <a:t>Using ordered Array: </a:t>
            </a:r>
            <a:r>
              <a:rPr lang="en-US" dirty="0"/>
              <a:t>In ordered array insertion or </a:t>
            </a:r>
            <a:r>
              <a:rPr lang="en-US" dirty="0" err="1"/>
              <a:t>enqueue</a:t>
            </a:r>
            <a:r>
              <a:rPr lang="en-US" dirty="0"/>
              <a:t> operation takes O(n) time complexity because it enters elements in sorted order in queue. And deletion takes O(1) time complexity. </a:t>
            </a:r>
          </a:p>
          <a:p>
            <a:r>
              <a:rPr lang="en-US" b="1" dirty="0"/>
              <a:t>Using unordered </a:t>
            </a:r>
            <a:r>
              <a:rPr lang="en-US" b="1" dirty="0" err="1"/>
              <a:t>Array:</a:t>
            </a:r>
            <a:r>
              <a:rPr lang="en-US" dirty="0" err="1"/>
              <a:t>In</a:t>
            </a:r>
            <a:r>
              <a:rPr lang="en-US" dirty="0"/>
              <a:t> unordered array deletion takes O(n) time complexity because it search for the element in Queue for the deletion and </a:t>
            </a:r>
            <a:r>
              <a:rPr lang="en-US" dirty="0" err="1"/>
              <a:t>enqueue</a:t>
            </a:r>
            <a:r>
              <a:rPr lang="en-US" dirty="0"/>
              <a:t> takes o(1) time complexity.</a:t>
            </a:r>
          </a:p>
          <a:p>
            <a:pPr marL="0" indent="0">
              <a:buNone/>
            </a:pPr>
            <a:endParaRPr lang="en-US" dirty="0"/>
          </a:p>
        </p:txBody>
      </p:sp>
    </p:spTree>
    <p:extLst>
      <p:ext uri="{BB962C8B-B14F-4D97-AF65-F5344CB8AC3E}">
        <p14:creationId xmlns:p14="http://schemas.microsoft.com/office/powerpoint/2010/main" val="356170196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Steps for Implementing Priority Queue in C</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r>
              <a:rPr lang="en-US" dirty="0"/>
              <a:t>Insertion</a:t>
            </a:r>
          </a:p>
          <a:p>
            <a:r>
              <a:rPr lang="en-US" dirty="0"/>
              <a:t>Ask the data and its priority from the user.</a:t>
            </a:r>
          </a:p>
          <a:p>
            <a:r>
              <a:rPr lang="en-US" dirty="0"/>
              <a:t>If front is equal to 0 and rear is equal to n-1 then Queue is full.</a:t>
            </a:r>
          </a:p>
          <a:p>
            <a:r>
              <a:rPr lang="en-US" dirty="0"/>
              <a:t>Else if front is equal to the -1 them queue is empty so we have initialize front and rear with 0.</a:t>
            </a:r>
          </a:p>
          <a:p>
            <a:r>
              <a:rPr lang="en-US" dirty="0"/>
              <a:t>Insert the data entered by user in Queue using rear.</a:t>
            </a:r>
          </a:p>
          <a:p>
            <a:r>
              <a:rPr lang="en-US" dirty="0"/>
              <a:t>If rear is equal to n-1 and front is not equal to 0 then there is empty space in queue before the front for using that space we will shift the elements of the queue with the help of front and rear.</a:t>
            </a:r>
          </a:p>
          <a:p>
            <a:r>
              <a:rPr lang="en-US" dirty="0"/>
              <a:t>Insert the data in the queue before at the position where given priority is greater then priority of the element in queue.</a:t>
            </a:r>
          </a:p>
          <a:p>
            <a:endParaRPr lang="en-US" dirty="0"/>
          </a:p>
        </p:txBody>
      </p:sp>
    </p:spTree>
    <p:extLst>
      <p:ext uri="{BB962C8B-B14F-4D97-AF65-F5344CB8AC3E}">
        <p14:creationId xmlns:p14="http://schemas.microsoft.com/office/powerpoint/2010/main" val="159503686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Deletion</a:t>
            </a:r>
          </a:p>
          <a:p>
            <a:r>
              <a:rPr lang="en-US" dirty="0"/>
              <a:t>Remove the element and the priority from the front of the queue.</a:t>
            </a:r>
          </a:p>
          <a:p>
            <a:r>
              <a:rPr lang="en-US" dirty="0"/>
              <a:t>Increase front with 1.</a:t>
            </a:r>
          </a:p>
          <a:p>
            <a:r>
              <a:rPr lang="en-US" dirty="0"/>
              <a:t> Print</a:t>
            </a:r>
          </a:p>
          <a:p>
            <a:r>
              <a:rPr lang="en-US" dirty="0"/>
              <a:t>Using loop take the starting point from the front of the queue and ending point from the rear of the queue and print the data.</a:t>
            </a:r>
          </a:p>
          <a:p>
            <a:endParaRPr lang="en-US" dirty="0"/>
          </a:p>
        </p:txBody>
      </p:sp>
    </p:spTree>
    <p:extLst>
      <p:ext uri="{BB962C8B-B14F-4D97-AF65-F5344CB8AC3E}">
        <p14:creationId xmlns:p14="http://schemas.microsoft.com/office/powerpoint/2010/main" val="1572471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r>
              <a:rPr lang="en-US" dirty="0" smtClean="0">
                <a:solidFill>
                  <a:srgbClr val="C00000"/>
                </a:solidFill>
                <a:latin typeface="Times New Roman" pitchFamily="18" charset="0"/>
                <a:cs typeface="Times New Roman" pitchFamily="18" charset="0"/>
              </a:rPr>
              <a:t>Single Shared Resource </a:t>
            </a:r>
          </a:p>
          <a:p>
            <a:pPr lvl="1"/>
            <a:r>
              <a:rPr lang="en-US" dirty="0" smtClean="0">
                <a:solidFill>
                  <a:srgbClr val="0000FF"/>
                </a:solidFill>
                <a:latin typeface="Times New Roman" pitchFamily="18" charset="0"/>
                <a:cs typeface="Times New Roman" pitchFamily="18" charset="0"/>
              </a:rPr>
              <a:t>Printer </a:t>
            </a:r>
          </a:p>
          <a:p>
            <a:pPr lvl="1"/>
            <a:r>
              <a:rPr lang="en-US" dirty="0" smtClean="0">
                <a:solidFill>
                  <a:srgbClr val="0000FF"/>
                </a:solidFill>
                <a:latin typeface="Times New Roman" pitchFamily="18" charset="0"/>
                <a:cs typeface="Times New Roman" pitchFamily="18" charset="0"/>
              </a:rPr>
              <a:t>Processor</a:t>
            </a:r>
          </a:p>
          <a:p>
            <a:r>
              <a:rPr lang="en-US" dirty="0"/>
              <a:t>In real life scenario, Call Center phone systems uses Queues to hold people calling them in an order, until a service representative is free.</a:t>
            </a:r>
          </a:p>
          <a:p>
            <a:r>
              <a:rPr lang="en-US" dirty="0"/>
              <a:t>Handling of interrupts in real-time systems. The interrupts are handled in the same order as they arrive i.e. First come first served</a:t>
            </a:r>
            <a:r>
              <a:rPr lang="en-US" dirty="0" smtClean="0"/>
              <a:t>.</a:t>
            </a:r>
          </a:p>
          <a:p>
            <a:r>
              <a:rPr lang="en-US" dirty="0"/>
              <a:t>When you send messages on social media, they are sent to a queue to the server.</a:t>
            </a:r>
          </a:p>
          <a:p>
            <a:r>
              <a:rPr lang="en-US" dirty="0"/>
              <a:t>An important way of traversal in a graph: Breadth First Search uses queue to store the nodes that need to be processed.</a:t>
            </a:r>
          </a:p>
          <a:p>
            <a:r>
              <a:rPr lang="en-US" dirty="0"/>
              <a:t>Queues are used in handling asynchronous communication between two different applications or two different processes.</a:t>
            </a:r>
          </a:p>
          <a:p>
            <a:endParaRPr lang="en-US" dirty="0"/>
          </a:p>
          <a:p>
            <a:pPr lvl="1"/>
            <a:endParaRPr lang="en-US" dirty="0" smtClean="0">
              <a:solidFill>
                <a:srgbClr val="0000FF"/>
              </a:solidFill>
              <a:latin typeface="Times New Roman" pitchFamily="18" charset="0"/>
              <a:cs typeface="Times New Roman" pitchFamily="18" charset="0"/>
            </a:endParaRPr>
          </a:p>
          <a:p>
            <a:pPr lvl="1">
              <a:buNone/>
            </a:pPr>
            <a:endParaRPr lang="en-US" dirty="0">
              <a:latin typeface="Times New Roman" pitchFamily="18" charset="0"/>
              <a:cs typeface="Times New Roman" pitchFamily="18" charset="0"/>
            </a:endParaRPr>
          </a:p>
        </p:txBody>
      </p:sp>
      <p:sp>
        <p:nvSpPr>
          <p:cNvPr id="4" name="Title 1"/>
          <p:cNvSpPr>
            <a:spLocks noGrp="1"/>
          </p:cNvSpPr>
          <p:nvPr>
            <p:ph type="title"/>
          </p:nvPr>
        </p:nvSpPr>
        <p:spPr/>
        <p:txBody>
          <a:bodyPr>
            <a:normAutofit/>
          </a:bodyPr>
          <a:lstStyle/>
          <a:p>
            <a:r>
              <a:rPr lang="en-US" b="1" dirty="0" smtClean="0">
                <a:solidFill>
                  <a:srgbClr val="FF0066"/>
                </a:solidFill>
                <a:latin typeface="Times New Roman" pitchFamily="18" charset="0"/>
                <a:cs typeface="Times New Roman" pitchFamily="18" charset="0"/>
              </a:rPr>
              <a:t>Queue Applications</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92547" y="397232"/>
            <a:ext cx="7537053" cy="5728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721691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7781895" cy="5082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95746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to implement Priority Queue using Array</a:t>
            </a:r>
            <a:br>
              <a:rPr lang="en-US" dirty="0"/>
            </a:br>
            <a:endParaRPr lang="en-US" dirty="0"/>
          </a:p>
        </p:txBody>
      </p:sp>
      <p:sp>
        <p:nvSpPr>
          <p:cNvPr id="3" name="Content Placeholder 2"/>
          <p:cNvSpPr>
            <a:spLocks noGrp="1"/>
          </p:cNvSpPr>
          <p:nvPr>
            <p:ph idx="1"/>
          </p:nvPr>
        </p:nvSpPr>
        <p:spPr/>
        <p:txBody>
          <a:bodyPr>
            <a:normAutofit fontScale="47500" lnSpcReduction="20000"/>
          </a:bodyPr>
          <a:lstStyle/>
          <a:p>
            <a:r>
              <a:rPr lang="en-US" b="1" dirty="0" err="1"/>
              <a:t>Enqueue</a:t>
            </a:r>
            <a:r>
              <a:rPr lang="en-US" b="1" dirty="0"/>
              <a:t>()</a:t>
            </a:r>
            <a:endParaRPr lang="en-US" dirty="0"/>
          </a:p>
          <a:p>
            <a:pPr lvl="1"/>
            <a:r>
              <a:rPr lang="en-US" dirty="0"/>
              <a:t>IF((Front == 0)&amp;&amp;(Rear == N-1))</a:t>
            </a:r>
          </a:p>
          <a:p>
            <a:pPr lvl="1"/>
            <a:r>
              <a:rPr lang="en-US" dirty="0"/>
              <a:t>PRINT “Overflow Condition”</a:t>
            </a:r>
          </a:p>
          <a:p>
            <a:pPr lvl="1"/>
            <a:r>
              <a:rPr lang="en-US" dirty="0"/>
              <a:t>Else</a:t>
            </a:r>
          </a:p>
          <a:p>
            <a:pPr lvl="1"/>
            <a:r>
              <a:rPr lang="en-US" dirty="0"/>
              <a:t>IF(Front == -1)</a:t>
            </a:r>
          </a:p>
          <a:p>
            <a:pPr lvl="1"/>
            <a:r>
              <a:rPr lang="en-US" dirty="0"/>
              <a:t>Front = Rear =0</a:t>
            </a:r>
          </a:p>
          <a:p>
            <a:pPr lvl="1"/>
            <a:r>
              <a:rPr lang="en-US" dirty="0"/>
              <a:t>Queue[Rear] = Data</a:t>
            </a:r>
          </a:p>
          <a:p>
            <a:pPr lvl="1"/>
            <a:r>
              <a:rPr lang="en-US" dirty="0"/>
              <a:t>Priority[Rear] = Priority</a:t>
            </a:r>
          </a:p>
          <a:p>
            <a:pPr lvl="1"/>
            <a:r>
              <a:rPr lang="en-US" dirty="0"/>
              <a:t>ELSE IF(Rear ==N-1)</a:t>
            </a:r>
          </a:p>
          <a:p>
            <a:pPr lvl="1"/>
            <a:r>
              <a:rPr lang="en-US" dirty="0"/>
              <a:t>FOR i=</a:t>
            </a:r>
            <a:r>
              <a:rPr lang="en-US" dirty="0" err="1"/>
              <a:t>Front;i</a:t>
            </a:r>
            <a:r>
              <a:rPr lang="en-US" dirty="0"/>
              <a:t>&lt;=</a:t>
            </a:r>
            <a:r>
              <a:rPr lang="en-US" dirty="0" err="1"/>
              <a:t>Rear;i</a:t>
            </a:r>
            <a:r>
              <a:rPr lang="en-US" dirty="0"/>
              <a:t>++)</a:t>
            </a:r>
          </a:p>
          <a:p>
            <a:pPr lvl="1"/>
            <a:r>
              <a:rPr lang="en-US" dirty="0"/>
              <a:t>FOR(i=</a:t>
            </a:r>
            <a:r>
              <a:rPr lang="en-US" dirty="0" err="1"/>
              <a:t>Front;i</a:t>
            </a:r>
            <a:r>
              <a:rPr lang="en-US" dirty="0"/>
              <a:t>&lt;=</a:t>
            </a:r>
            <a:r>
              <a:rPr lang="en-US" dirty="0" err="1"/>
              <a:t>Rear;i</a:t>
            </a:r>
            <a:r>
              <a:rPr lang="en-US" dirty="0"/>
              <a:t>++) </a:t>
            </a:r>
          </a:p>
          <a:p>
            <a:pPr lvl="1"/>
            <a:r>
              <a:rPr lang="en-US" dirty="0"/>
              <a:t>Q[i-Front] =Q[i]</a:t>
            </a:r>
          </a:p>
          <a:p>
            <a:pPr lvl="1"/>
            <a:r>
              <a:rPr lang="en-US" dirty="0" err="1"/>
              <a:t>Pr</a:t>
            </a:r>
            <a:r>
              <a:rPr lang="en-US" dirty="0"/>
              <a:t>[i-Front] = </a:t>
            </a:r>
            <a:r>
              <a:rPr lang="en-US" dirty="0" err="1"/>
              <a:t>Pr</a:t>
            </a:r>
            <a:r>
              <a:rPr lang="en-US" dirty="0"/>
              <a:t>[i]</a:t>
            </a:r>
          </a:p>
          <a:p>
            <a:pPr lvl="1"/>
            <a:r>
              <a:rPr lang="en-US" dirty="0"/>
              <a:t>Rear = Rear-Front</a:t>
            </a:r>
          </a:p>
          <a:p>
            <a:pPr lvl="1"/>
            <a:r>
              <a:rPr lang="en-US" dirty="0"/>
              <a:t>Front = 0</a:t>
            </a:r>
          </a:p>
          <a:p>
            <a:pPr lvl="1"/>
            <a:r>
              <a:rPr lang="en-US" dirty="0"/>
              <a:t>FOR(i = </a:t>
            </a:r>
            <a:r>
              <a:rPr lang="en-US" dirty="0" err="1"/>
              <a:t>r;i</a:t>
            </a:r>
            <a:r>
              <a:rPr lang="en-US" dirty="0"/>
              <a:t>&gt;</a:t>
            </a:r>
            <a:r>
              <a:rPr lang="en-US" dirty="0" err="1"/>
              <a:t>f;i</a:t>
            </a:r>
            <a:r>
              <a:rPr lang="en-US" dirty="0"/>
              <a:t>–)</a:t>
            </a:r>
          </a:p>
          <a:p>
            <a:pPr lvl="1"/>
            <a:r>
              <a:rPr lang="en-US" dirty="0"/>
              <a:t>IF(p&gt;</a:t>
            </a:r>
            <a:r>
              <a:rPr lang="en-US" dirty="0" err="1"/>
              <a:t>Pr</a:t>
            </a:r>
            <a:r>
              <a:rPr lang="en-US" dirty="0"/>
              <a:t>[i])</a:t>
            </a:r>
          </a:p>
          <a:p>
            <a:pPr lvl="1"/>
            <a:r>
              <a:rPr lang="en-US" dirty="0"/>
              <a:t>Q[i+1] = Q[i] </a:t>
            </a:r>
            <a:r>
              <a:rPr lang="en-US" dirty="0" err="1"/>
              <a:t>Pr</a:t>
            </a:r>
            <a:r>
              <a:rPr lang="en-US" dirty="0"/>
              <a:t>[i+1] = </a:t>
            </a:r>
            <a:r>
              <a:rPr lang="en-US" dirty="0" err="1"/>
              <a:t>Pr</a:t>
            </a:r>
            <a:r>
              <a:rPr lang="en-US" dirty="0"/>
              <a:t>[i]</a:t>
            </a:r>
          </a:p>
          <a:p>
            <a:pPr lvl="1"/>
            <a:r>
              <a:rPr lang="en-US" dirty="0"/>
              <a:t>ELSE </a:t>
            </a:r>
          </a:p>
          <a:p>
            <a:pPr lvl="1"/>
            <a:r>
              <a:rPr lang="en-US" dirty="0"/>
              <a:t>Q[i+1] = data </a:t>
            </a:r>
            <a:r>
              <a:rPr lang="en-US" dirty="0" err="1"/>
              <a:t>Pr</a:t>
            </a:r>
            <a:r>
              <a:rPr lang="en-US" dirty="0"/>
              <a:t>[i+1] = p</a:t>
            </a:r>
          </a:p>
          <a:p>
            <a:pPr lvl="1"/>
            <a:r>
              <a:rPr lang="en-US" dirty="0"/>
              <a:t>Rear++</a:t>
            </a:r>
          </a:p>
          <a:p>
            <a:endParaRPr lang="en-US" dirty="0"/>
          </a:p>
        </p:txBody>
      </p:sp>
    </p:spTree>
    <p:extLst>
      <p:ext uri="{BB962C8B-B14F-4D97-AF65-F5344CB8AC3E}">
        <p14:creationId xmlns:p14="http://schemas.microsoft.com/office/powerpoint/2010/main" val="264973678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err="1"/>
              <a:t>Dequeue</a:t>
            </a:r>
            <a:r>
              <a:rPr lang="en-US" b="1" dirty="0"/>
              <a:t>()</a:t>
            </a:r>
            <a:endParaRPr lang="en-US" dirty="0"/>
          </a:p>
          <a:p>
            <a:pPr lvl="1"/>
            <a:r>
              <a:rPr lang="en-US" dirty="0"/>
              <a:t>IF(Front == -1)</a:t>
            </a:r>
          </a:p>
          <a:p>
            <a:pPr lvl="1"/>
            <a:r>
              <a:rPr lang="en-US" dirty="0"/>
              <a:t>PRINT “Queue Under flow condition” </a:t>
            </a:r>
          </a:p>
          <a:p>
            <a:pPr lvl="1"/>
            <a:r>
              <a:rPr lang="en-US" dirty="0"/>
              <a:t>ELSE</a:t>
            </a:r>
          </a:p>
          <a:p>
            <a:pPr lvl="1"/>
            <a:r>
              <a:rPr lang="en-US" dirty="0"/>
              <a:t>PRINT”Q[f],</a:t>
            </a:r>
            <a:r>
              <a:rPr lang="en-US" dirty="0" err="1"/>
              <a:t>Pr</a:t>
            </a:r>
            <a:r>
              <a:rPr lang="en-US" dirty="0"/>
              <a:t>[f]”</a:t>
            </a:r>
          </a:p>
          <a:p>
            <a:pPr lvl="1"/>
            <a:r>
              <a:rPr lang="en-US" dirty="0"/>
              <a:t>IF(Front==Rear)</a:t>
            </a:r>
          </a:p>
          <a:p>
            <a:pPr lvl="1"/>
            <a:r>
              <a:rPr lang="en-US" dirty="0"/>
              <a:t>Front = Rear = -1</a:t>
            </a:r>
          </a:p>
          <a:p>
            <a:pPr lvl="1"/>
            <a:r>
              <a:rPr lang="en-US" dirty="0"/>
              <a:t>ELSE</a:t>
            </a:r>
          </a:p>
          <a:p>
            <a:pPr lvl="1"/>
            <a:r>
              <a:rPr lang="en-US" dirty="0"/>
              <a:t>FRONT++</a:t>
            </a:r>
          </a:p>
          <a:p>
            <a:endParaRPr lang="en-US" dirty="0"/>
          </a:p>
        </p:txBody>
      </p:sp>
    </p:spTree>
    <p:extLst>
      <p:ext uri="{BB962C8B-B14F-4D97-AF65-F5344CB8AC3E}">
        <p14:creationId xmlns:p14="http://schemas.microsoft.com/office/powerpoint/2010/main" val="79634629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Print()</a:t>
            </a:r>
            <a:endParaRPr lang="en-US" dirty="0"/>
          </a:p>
          <a:p>
            <a:pPr lvl="1"/>
            <a:r>
              <a:rPr lang="en-US" dirty="0"/>
              <a:t>FOR(i=</a:t>
            </a:r>
            <a:r>
              <a:rPr lang="en-US" dirty="0" err="1"/>
              <a:t>Front;i</a:t>
            </a:r>
            <a:r>
              <a:rPr lang="en-US" dirty="0"/>
              <a:t>&lt;=</a:t>
            </a:r>
            <a:r>
              <a:rPr lang="en-US" dirty="0" err="1"/>
              <a:t>Rear;i</a:t>
            </a:r>
            <a:r>
              <a:rPr lang="en-US" dirty="0"/>
              <a:t>++)</a:t>
            </a:r>
          </a:p>
          <a:p>
            <a:pPr lvl="1"/>
            <a:r>
              <a:rPr lang="en-US" dirty="0"/>
              <a:t>PRINT(Q[i],</a:t>
            </a:r>
            <a:r>
              <a:rPr lang="en-US" dirty="0" err="1"/>
              <a:t>Pr</a:t>
            </a:r>
            <a:r>
              <a:rPr lang="en-US" dirty="0"/>
              <a:t>[i])</a:t>
            </a:r>
          </a:p>
          <a:p>
            <a:pPr marL="0" indent="0">
              <a:buNone/>
            </a:pPr>
            <a:endParaRPr lang="en-US" dirty="0"/>
          </a:p>
        </p:txBody>
      </p:sp>
    </p:spTree>
    <p:extLst>
      <p:ext uri="{BB962C8B-B14F-4D97-AF65-F5344CB8AC3E}">
        <p14:creationId xmlns:p14="http://schemas.microsoft.com/office/powerpoint/2010/main" val="91143615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normAutofit fontScale="90000"/>
          </a:bodyPr>
          <a:lstStyle/>
          <a:p>
            <a:r>
              <a:rPr lang="en-US" b="1" dirty="0"/>
              <a:t>Implementation of Priority Queue using Linked List</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Implementation </a:t>
            </a:r>
            <a:r>
              <a:rPr lang="en-US" b="1" dirty="0"/>
              <a:t>of priority Queue data structure by using linked list is efficient as compare to using arrays.</a:t>
            </a:r>
            <a:endParaRPr lang="en-US" dirty="0"/>
          </a:p>
          <a:p>
            <a:r>
              <a:rPr lang="en-US" b="1" dirty="0"/>
              <a:t>Linked list provide you the facility of Dynamic memory </a:t>
            </a:r>
            <a:r>
              <a:rPr lang="en-US" b="1" dirty="0" err="1"/>
              <a:t>allocation.If</a:t>
            </a:r>
            <a:r>
              <a:rPr lang="en-US" b="1" dirty="0"/>
              <a:t> we use Linked List for implementing Priority Queue then memory is not going to waste. We can free the memory which is not in use anymore.</a:t>
            </a:r>
            <a:endParaRPr lang="en-US" dirty="0"/>
          </a:p>
          <a:p>
            <a:r>
              <a:rPr lang="en-US" b="1" dirty="0"/>
              <a:t>This is the main advantage of using linked list over array to implement Queue.</a:t>
            </a:r>
            <a:endParaRPr lang="en-US" dirty="0"/>
          </a:p>
          <a:p>
            <a:endParaRPr lang="en-US" dirty="0"/>
          </a:p>
        </p:txBody>
      </p:sp>
    </p:spTree>
    <p:extLst>
      <p:ext uri="{BB962C8B-B14F-4D97-AF65-F5344CB8AC3E}">
        <p14:creationId xmlns:p14="http://schemas.microsoft.com/office/powerpoint/2010/main" val="59416885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Steps for Implementing Priority Queue using Linked List in C</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r>
              <a:rPr lang="en-US" u="sng" dirty="0" err="1"/>
              <a:t>enqueue</a:t>
            </a:r>
            <a:r>
              <a:rPr lang="en-US" u="sng" dirty="0"/>
              <a:t>(data)</a:t>
            </a:r>
            <a:endParaRPr lang="en-US" dirty="0"/>
          </a:p>
          <a:p>
            <a:r>
              <a:rPr lang="en-US" dirty="0"/>
              <a:t>In </a:t>
            </a:r>
            <a:r>
              <a:rPr lang="en-US" dirty="0" err="1"/>
              <a:t>Enqueue</a:t>
            </a:r>
            <a:r>
              <a:rPr lang="en-US" dirty="0"/>
              <a:t> function we will create a node and assign the data and priority in it.</a:t>
            </a:r>
          </a:p>
          <a:p>
            <a:r>
              <a:rPr lang="en-US" dirty="0"/>
              <a:t>Then we will check if front is null then we assign the new node address to front.</a:t>
            </a:r>
          </a:p>
          <a:p>
            <a:r>
              <a:rPr lang="en-US" dirty="0"/>
              <a:t>If front is pointing to some node then we traverse the linked list using temporary pointer till new node priority is highest to the priority of the data in linked list and there is not null.</a:t>
            </a:r>
          </a:p>
          <a:p>
            <a:r>
              <a:rPr lang="en-US" dirty="0"/>
              <a:t>Address of new node initialize to the temporary node and address of temporary next node assign to the new node link.</a:t>
            </a:r>
          </a:p>
          <a:p>
            <a:endParaRPr lang="en-US" dirty="0"/>
          </a:p>
        </p:txBody>
      </p:sp>
    </p:spTree>
    <p:extLst>
      <p:ext uri="{BB962C8B-B14F-4D97-AF65-F5344CB8AC3E}">
        <p14:creationId xmlns:p14="http://schemas.microsoft.com/office/powerpoint/2010/main" val="161731527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u="sng" dirty="0" err="1"/>
              <a:t>dequeue</a:t>
            </a:r>
            <a:r>
              <a:rPr lang="en-US" u="sng" dirty="0"/>
              <a:t>()</a:t>
            </a:r>
            <a:endParaRPr lang="en-US" dirty="0"/>
          </a:p>
          <a:p>
            <a:r>
              <a:rPr lang="en-US" dirty="0"/>
              <a:t>Check if queue is empty or not.</a:t>
            </a:r>
          </a:p>
          <a:p>
            <a:r>
              <a:rPr lang="en-US" dirty="0"/>
              <a:t>If queue is empty then </a:t>
            </a:r>
            <a:r>
              <a:rPr lang="en-US" dirty="0" err="1"/>
              <a:t>dequeue</a:t>
            </a:r>
            <a:r>
              <a:rPr lang="en-US" dirty="0"/>
              <a:t> is not possible.</a:t>
            </a:r>
          </a:p>
          <a:p>
            <a:r>
              <a:rPr lang="en-US" dirty="0"/>
              <a:t>Else store front in temp.</a:t>
            </a:r>
          </a:p>
          <a:p>
            <a:r>
              <a:rPr lang="en-US" dirty="0"/>
              <a:t>Print data of temp.</a:t>
            </a:r>
          </a:p>
          <a:p>
            <a:r>
              <a:rPr lang="en-US" dirty="0"/>
              <a:t>Free temp memory.</a:t>
            </a:r>
          </a:p>
          <a:p>
            <a:r>
              <a:rPr lang="en-US" dirty="0"/>
              <a:t>And make next of front as front.</a:t>
            </a:r>
          </a:p>
          <a:p>
            <a:endParaRPr lang="en-US" dirty="0"/>
          </a:p>
        </p:txBody>
      </p:sp>
    </p:spTree>
    <p:extLst>
      <p:ext uri="{BB962C8B-B14F-4D97-AF65-F5344CB8AC3E}">
        <p14:creationId xmlns:p14="http://schemas.microsoft.com/office/powerpoint/2010/main" val="320261464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u="sng" dirty="0"/>
              <a:t>print()</a:t>
            </a:r>
            <a:endParaRPr lang="en-US" dirty="0"/>
          </a:p>
          <a:p>
            <a:r>
              <a:rPr lang="en-US" dirty="0"/>
              <a:t>Check if there is some data in the queue or not.</a:t>
            </a:r>
          </a:p>
          <a:p>
            <a:r>
              <a:rPr lang="en-US" dirty="0"/>
              <a:t>If the queue is empty print “No data in the queue.”</a:t>
            </a:r>
          </a:p>
          <a:p>
            <a:r>
              <a:rPr lang="en-US" dirty="0"/>
              <a:t>Else define a node pointer and initialize it with front.</a:t>
            </a:r>
          </a:p>
          <a:p>
            <a:r>
              <a:rPr lang="en-US" dirty="0"/>
              <a:t>Print data of node pointer until the next of node pointer becomes NULL.</a:t>
            </a:r>
          </a:p>
          <a:p>
            <a:endParaRPr lang="en-US" dirty="0" smtClean="0"/>
          </a:p>
          <a:p>
            <a:endParaRPr lang="en-US" dirty="0"/>
          </a:p>
        </p:txBody>
      </p:sp>
    </p:spTree>
    <p:extLst>
      <p:ext uri="{BB962C8B-B14F-4D97-AF65-F5344CB8AC3E}">
        <p14:creationId xmlns:p14="http://schemas.microsoft.com/office/powerpoint/2010/main" val="251660801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94794" y="1600200"/>
            <a:ext cx="5954412"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3425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rgbClr val="0033CC"/>
                </a:solidFill>
                <a:latin typeface="Times New Roman" pitchFamily="18" charset="0"/>
                <a:cs typeface="Times New Roman" pitchFamily="18" charset="0"/>
              </a:rPr>
              <a:t>Queue Implementation using </a:t>
            </a:r>
            <a:r>
              <a:rPr lang="en-US" dirty="0" smtClean="0">
                <a:solidFill>
                  <a:srgbClr val="C00000"/>
                </a:solidFill>
                <a:latin typeface="Times New Roman" pitchFamily="18" charset="0"/>
                <a:cs typeface="Times New Roman" pitchFamily="18" charset="0"/>
              </a:rPr>
              <a:t>Array</a:t>
            </a:r>
          </a:p>
          <a:p>
            <a:r>
              <a:rPr lang="en-US" dirty="0" smtClean="0">
                <a:solidFill>
                  <a:srgbClr val="0033CC"/>
                </a:solidFill>
                <a:latin typeface="Times New Roman" pitchFamily="18" charset="0"/>
                <a:cs typeface="Times New Roman" pitchFamily="18" charset="0"/>
              </a:rPr>
              <a:t>Queue Implementation using </a:t>
            </a:r>
            <a:r>
              <a:rPr lang="en-US" dirty="0" smtClean="0">
                <a:solidFill>
                  <a:srgbClr val="C00000"/>
                </a:solidFill>
                <a:latin typeface="Times New Roman" pitchFamily="18" charset="0"/>
                <a:cs typeface="Times New Roman" pitchFamily="18" charset="0"/>
              </a:rPr>
              <a:t>Linked List </a:t>
            </a:r>
          </a:p>
          <a:p>
            <a:r>
              <a:rPr lang="en-US" dirty="0" smtClean="0">
                <a:solidFill>
                  <a:srgbClr val="0033CC"/>
                </a:solidFill>
                <a:latin typeface="Times New Roman" pitchFamily="18" charset="0"/>
                <a:cs typeface="Times New Roman" pitchFamily="18" charset="0"/>
              </a:rPr>
              <a:t>Queue Implementation using </a:t>
            </a:r>
            <a:r>
              <a:rPr lang="en-US" dirty="0" smtClean="0">
                <a:solidFill>
                  <a:srgbClr val="C00000"/>
                </a:solidFill>
                <a:latin typeface="Times New Roman" pitchFamily="18" charset="0"/>
                <a:cs typeface="Times New Roman" pitchFamily="18" charset="0"/>
              </a:rPr>
              <a:t>Stack</a:t>
            </a:r>
            <a:endParaRPr lang="en-US" dirty="0">
              <a:solidFill>
                <a:srgbClr val="C00000"/>
              </a:solidFill>
              <a:latin typeface="Times New Roman" pitchFamily="18" charset="0"/>
              <a:cs typeface="Times New Roman" pitchFamily="18" charset="0"/>
            </a:endParaRPr>
          </a:p>
        </p:txBody>
      </p:sp>
      <p:sp>
        <p:nvSpPr>
          <p:cNvPr id="4" name="Title 1"/>
          <p:cNvSpPr>
            <a:spLocks noGrp="1"/>
          </p:cNvSpPr>
          <p:nvPr>
            <p:ph type="title"/>
          </p:nvPr>
        </p:nvSpPr>
        <p:spPr>
          <a:xfrm>
            <a:off x="304800" y="304800"/>
            <a:ext cx="8229600" cy="884238"/>
          </a:xfrm>
        </p:spPr>
        <p:txBody>
          <a:bodyPr>
            <a:normAutofit/>
          </a:bodyPr>
          <a:lstStyle/>
          <a:p>
            <a:r>
              <a:rPr lang="en-US" b="1" dirty="0" smtClean="0">
                <a:solidFill>
                  <a:srgbClr val="FF0066"/>
                </a:solidFill>
                <a:latin typeface="Times New Roman" pitchFamily="18" charset="0"/>
                <a:cs typeface="Times New Roman" pitchFamily="18" charset="0"/>
              </a:rPr>
              <a:t>Queue Implementation</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Implementing Priority Queue using linked list in C</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r>
              <a:rPr lang="en-US" b="1" u="sng" dirty="0" err="1"/>
              <a:t>enqueue</a:t>
            </a:r>
            <a:r>
              <a:rPr lang="en-US" b="1" u="sng" dirty="0"/>
              <a:t>(</a:t>
            </a:r>
            <a:r>
              <a:rPr lang="en-US" b="1" u="sng" dirty="0" err="1"/>
              <a:t>int</a:t>
            </a:r>
            <a:r>
              <a:rPr lang="en-US" b="1" u="sng" dirty="0"/>
              <a:t> d)</a:t>
            </a:r>
            <a:endParaRPr lang="en-US" dirty="0"/>
          </a:p>
          <a:p>
            <a:r>
              <a:rPr lang="en-US" dirty="0"/>
              <a:t>Create a new node of structure node type.</a:t>
            </a:r>
          </a:p>
          <a:p>
            <a:r>
              <a:rPr lang="en-US" dirty="0" err="1"/>
              <a:t>new_node</a:t>
            </a:r>
            <a:r>
              <a:rPr lang="en-US" dirty="0"/>
              <a:t>-&gt;data = entered data.</a:t>
            </a:r>
          </a:p>
          <a:p>
            <a:r>
              <a:rPr lang="en-US" dirty="0" err="1"/>
              <a:t>new_node</a:t>
            </a:r>
            <a:r>
              <a:rPr lang="en-US" dirty="0"/>
              <a:t>-&gt;Priority = priority.</a:t>
            </a:r>
          </a:p>
          <a:p>
            <a:r>
              <a:rPr lang="en-US" dirty="0"/>
              <a:t>IF(Front == NULL)||(Entered </a:t>
            </a:r>
            <a:r>
              <a:rPr lang="en-US" dirty="0" err="1"/>
              <a:t>priorityPriority</a:t>
            </a:r>
            <a:r>
              <a:rPr lang="en-US" dirty="0"/>
              <a:t>).</a:t>
            </a:r>
          </a:p>
          <a:p>
            <a:r>
              <a:rPr lang="en-US" dirty="0" err="1"/>
              <a:t>new_node</a:t>
            </a:r>
            <a:r>
              <a:rPr lang="en-US" dirty="0"/>
              <a:t>-&gt;next = Front.</a:t>
            </a:r>
          </a:p>
          <a:p>
            <a:r>
              <a:rPr lang="en-US" dirty="0"/>
              <a:t>Front = </a:t>
            </a:r>
            <a:r>
              <a:rPr lang="en-US" dirty="0" err="1"/>
              <a:t>new_node</a:t>
            </a:r>
            <a:r>
              <a:rPr lang="en-US" dirty="0"/>
              <a:t>.</a:t>
            </a:r>
          </a:p>
          <a:p>
            <a:r>
              <a:rPr lang="en-US" dirty="0"/>
              <a:t>End IF.</a:t>
            </a:r>
          </a:p>
          <a:p>
            <a:r>
              <a:rPr lang="en-US" dirty="0"/>
              <a:t>ELSE</a:t>
            </a:r>
          </a:p>
          <a:p>
            <a:r>
              <a:rPr lang="en-US" dirty="0"/>
              <a:t>Temp = Front </a:t>
            </a:r>
          </a:p>
          <a:p>
            <a:r>
              <a:rPr lang="en-US" dirty="0"/>
              <a:t>WHILE((Temp-&gt;next!=NULL)&amp;&amp;(Temp-&gt;Priority&lt;=Entered Priority)</a:t>
            </a:r>
          </a:p>
          <a:p>
            <a:r>
              <a:rPr lang="en-US" dirty="0"/>
              <a:t>Temp =  Temp-&gt;next</a:t>
            </a:r>
          </a:p>
          <a:p>
            <a:r>
              <a:rPr lang="en-US" dirty="0" err="1"/>
              <a:t>new_node</a:t>
            </a:r>
            <a:r>
              <a:rPr lang="en-US" dirty="0"/>
              <a:t>-&gt;next = temp-&gt;next</a:t>
            </a:r>
          </a:p>
          <a:p>
            <a:r>
              <a:rPr lang="en-US" dirty="0"/>
              <a:t>temp-&gt;next = </a:t>
            </a:r>
            <a:r>
              <a:rPr lang="en-US" dirty="0" err="1"/>
              <a:t>new_node</a:t>
            </a:r>
            <a:endParaRPr lang="en-US" dirty="0"/>
          </a:p>
          <a:p>
            <a:r>
              <a:rPr lang="en-US" dirty="0"/>
              <a:t>End ELSE</a:t>
            </a:r>
          </a:p>
          <a:p>
            <a:endParaRPr lang="en-US" dirty="0"/>
          </a:p>
        </p:txBody>
      </p:sp>
    </p:spTree>
    <p:extLst>
      <p:ext uri="{BB962C8B-B14F-4D97-AF65-F5344CB8AC3E}">
        <p14:creationId xmlns:p14="http://schemas.microsoft.com/office/powerpoint/2010/main" val="233398986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u="sng" dirty="0" err="1"/>
              <a:t>dequeue</a:t>
            </a:r>
            <a:r>
              <a:rPr lang="en-US" b="1" u="sng" dirty="0"/>
              <a:t>()</a:t>
            </a:r>
            <a:endParaRPr lang="en-US" dirty="0"/>
          </a:p>
          <a:p>
            <a:r>
              <a:rPr lang="en-US" dirty="0"/>
              <a:t>Create a temporary pointer temp  of node structure type</a:t>
            </a:r>
          </a:p>
          <a:p>
            <a:r>
              <a:rPr lang="en-US" dirty="0"/>
              <a:t>IF(Front == NULL)</a:t>
            </a:r>
          </a:p>
          <a:p>
            <a:r>
              <a:rPr lang="en-US" dirty="0"/>
              <a:t>Print  ‘Underflow Condition’</a:t>
            </a:r>
          </a:p>
          <a:p>
            <a:r>
              <a:rPr lang="en-US" dirty="0"/>
              <a:t>End IF</a:t>
            </a:r>
          </a:p>
          <a:p>
            <a:r>
              <a:rPr lang="en-US" dirty="0"/>
              <a:t>ELSE</a:t>
            </a:r>
          </a:p>
          <a:p>
            <a:r>
              <a:rPr lang="en-US" dirty="0"/>
              <a:t>Temp = Front</a:t>
            </a:r>
          </a:p>
          <a:p>
            <a:r>
              <a:rPr lang="en-US" dirty="0"/>
              <a:t>Front = Front-&gt;Next</a:t>
            </a:r>
          </a:p>
          <a:p>
            <a:r>
              <a:rPr lang="en-US" dirty="0"/>
              <a:t>Print(data and priority)</a:t>
            </a:r>
          </a:p>
          <a:p>
            <a:r>
              <a:rPr lang="en-US" dirty="0"/>
              <a:t>Free(temp)</a:t>
            </a:r>
          </a:p>
          <a:p>
            <a:r>
              <a:rPr lang="en-US" dirty="0"/>
              <a:t>End ELSE</a:t>
            </a:r>
          </a:p>
          <a:p>
            <a:endParaRPr lang="en-US" dirty="0"/>
          </a:p>
        </p:txBody>
      </p:sp>
    </p:spTree>
    <p:extLst>
      <p:ext uri="{BB962C8B-B14F-4D97-AF65-F5344CB8AC3E}">
        <p14:creationId xmlns:p14="http://schemas.microsoft.com/office/powerpoint/2010/main" val="9272282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b="1" u="sng" dirty="0"/>
              <a:t>print()</a:t>
            </a:r>
            <a:endParaRPr lang="en-US" dirty="0"/>
          </a:p>
          <a:p>
            <a:r>
              <a:rPr lang="en-US" dirty="0"/>
              <a:t>STRUCT NODE* TEMP</a:t>
            </a:r>
          </a:p>
          <a:p>
            <a:r>
              <a:rPr lang="en-US" dirty="0"/>
              <a:t>IF((FRONT == NULL)&amp;&amp;(REAR == NULL))</a:t>
            </a:r>
          </a:p>
          <a:p>
            <a:r>
              <a:rPr lang="en-US" dirty="0"/>
              <a:t>RETURN</a:t>
            </a:r>
          </a:p>
          <a:p>
            <a:r>
              <a:rPr lang="en-US" dirty="0"/>
              <a:t>ELSE</a:t>
            </a:r>
          </a:p>
          <a:p>
            <a:r>
              <a:rPr lang="en-US" dirty="0"/>
              <a:t>TEMP = FRONT</a:t>
            </a:r>
          </a:p>
          <a:p>
            <a:r>
              <a:rPr lang="en-US" dirty="0"/>
              <a:t>WHILE(TEMP)</a:t>
            </a:r>
          </a:p>
          <a:p>
            <a:r>
              <a:rPr lang="en-US" dirty="0"/>
              <a:t>RETURN TEMP-&gt;DATA</a:t>
            </a:r>
          </a:p>
          <a:p>
            <a:r>
              <a:rPr lang="en-US" dirty="0"/>
              <a:t>TEMP = TEMP-&gt;NEXT</a:t>
            </a:r>
          </a:p>
          <a:p>
            <a:endParaRPr lang="en-US" dirty="0"/>
          </a:p>
        </p:txBody>
      </p:sp>
    </p:spTree>
    <p:extLst>
      <p:ext uri="{BB962C8B-B14F-4D97-AF65-F5344CB8AC3E}">
        <p14:creationId xmlns:p14="http://schemas.microsoft.com/office/powerpoint/2010/main" val="379879175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1245005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7675639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hlinkClick r:id="rId2"/>
              </a:rPr>
              <a:t>https://prepinsta.com/c-program/priority-queue-using-arrays/#:~:text=Steps%20for%20Implementing%20Priority%20Queue%20in%20C&amp;text=Ask%20the%20data%20and%20its,user%20in%20Queue%20using%20rear</a:t>
            </a:r>
            <a:r>
              <a:rPr lang="en-US" dirty="0" smtClean="0"/>
              <a:t>.</a:t>
            </a:r>
          </a:p>
          <a:p>
            <a:r>
              <a:rPr lang="en-US" dirty="0">
                <a:hlinkClick r:id="rId3"/>
              </a:rPr>
              <a:t>https://prepinsta.com/c-program/implementation-of-priority-queue-using-linked-list</a:t>
            </a:r>
            <a:r>
              <a:rPr lang="en-US" dirty="0" smtClean="0">
                <a:hlinkClick r:id="rId3"/>
              </a:rPr>
              <a:t>/</a:t>
            </a:r>
            <a:endParaRPr lang="en-US" dirty="0" smtClean="0"/>
          </a:p>
          <a:p>
            <a:r>
              <a:rPr lang="en-US" dirty="0">
                <a:hlinkClick r:id="rId4"/>
              </a:rPr>
              <a:t>https://</a:t>
            </a:r>
            <a:r>
              <a:rPr lang="en-US" dirty="0" smtClean="0">
                <a:hlinkClick r:id="rId4"/>
              </a:rPr>
              <a:t>www.youtube.com/watch?v=UanMiicXMOg</a:t>
            </a:r>
            <a:endParaRPr lang="en-US" dirty="0" smtClean="0"/>
          </a:p>
          <a:p>
            <a:endParaRPr lang="en-US" dirty="0"/>
          </a:p>
        </p:txBody>
      </p:sp>
    </p:spTree>
    <p:extLst>
      <p:ext uri="{BB962C8B-B14F-4D97-AF65-F5344CB8AC3E}">
        <p14:creationId xmlns:p14="http://schemas.microsoft.com/office/powerpoint/2010/main" val="25025973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43000"/>
            <a:ext cx="7953375" cy="481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5051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lstStyle/>
          <a:p>
            <a:r>
              <a:rPr lang="en-US" dirty="0" smtClean="0"/>
              <a:t>UNIT-4 TOPIC</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838200" y="1600200"/>
            <a:ext cx="7696200" cy="4893647"/>
          </a:xfrm>
          <a:prstGeom prst="rect">
            <a:avLst/>
          </a:prstGeom>
          <a:solidFill>
            <a:srgbClr val="00B050"/>
          </a:solidFill>
        </p:spPr>
        <p:txBody>
          <a:bodyPr wrap="square">
            <a:spAutoFit/>
          </a:bodyPr>
          <a:lstStyle/>
          <a:p>
            <a:pPr marL="571500" indent="-571500">
              <a:buFont typeface="Wingdings" pitchFamily="2" charset="2"/>
              <a:buChar char="v"/>
            </a:pPr>
            <a:r>
              <a:rPr lang="en-US" sz="4000" dirty="0">
                <a:solidFill>
                  <a:srgbClr val="FF0000"/>
                </a:solidFill>
              </a:rPr>
              <a:t>Basic Queue Operations </a:t>
            </a:r>
            <a:endParaRPr lang="en-US" sz="4000" dirty="0" smtClean="0">
              <a:solidFill>
                <a:srgbClr val="FF0000"/>
              </a:solidFill>
            </a:endParaRPr>
          </a:p>
          <a:p>
            <a:pPr marL="571500" indent="-571500">
              <a:buFont typeface="Wingdings" pitchFamily="2" charset="2"/>
              <a:buChar char="v"/>
            </a:pPr>
            <a:r>
              <a:rPr lang="en-US" sz="3200" dirty="0" smtClean="0">
                <a:solidFill>
                  <a:srgbClr val="FF0000"/>
                </a:solidFill>
              </a:rPr>
              <a:t>Representation </a:t>
            </a:r>
            <a:r>
              <a:rPr lang="en-US" sz="3200" dirty="0">
                <a:solidFill>
                  <a:srgbClr val="FF0000"/>
                </a:solidFill>
              </a:rPr>
              <a:t>of a Queue using array </a:t>
            </a:r>
          </a:p>
          <a:p>
            <a:pPr marL="571500" indent="-571500">
              <a:buFont typeface="Wingdings" pitchFamily="2" charset="2"/>
              <a:buChar char="v"/>
            </a:pPr>
            <a:r>
              <a:rPr lang="en-US" sz="4000" dirty="0" smtClean="0">
                <a:solidFill>
                  <a:srgbClr val="FF0000"/>
                </a:solidFill>
              </a:rPr>
              <a:t>Applications </a:t>
            </a:r>
            <a:r>
              <a:rPr lang="en-US" sz="4000" dirty="0">
                <a:solidFill>
                  <a:srgbClr val="FF0000"/>
                </a:solidFill>
              </a:rPr>
              <a:t>of Queues </a:t>
            </a:r>
          </a:p>
          <a:p>
            <a:pPr marL="571500" indent="-571500">
              <a:buFont typeface="Wingdings" pitchFamily="2" charset="2"/>
              <a:buChar char="v"/>
            </a:pPr>
            <a:r>
              <a:rPr lang="en-US" sz="4000" dirty="0" smtClean="0">
                <a:solidFill>
                  <a:srgbClr val="FF0000"/>
                </a:solidFill>
              </a:rPr>
              <a:t>Round </a:t>
            </a:r>
            <a:r>
              <a:rPr lang="en-US" sz="4000" dirty="0">
                <a:solidFill>
                  <a:srgbClr val="FF0000"/>
                </a:solidFill>
              </a:rPr>
              <a:t>robin Algorithm </a:t>
            </a:r>
            <a:endParaRPr lang="en-US" sz="4000" dirty="0" smtClean="0">
              <a:solidFill>
                <a:srgbClr val="FF0000"/>
              </a:solidFill>
            </a:endParaRPr>
          </a:p>
          <a:p>
            <a:pPr marL="571500" indent="-571500">
              <a:buFont typeface="Wingdings" pitchFamily="2" charset="2"/>
              <a:buChar char="v"/>
            </a:pPr>
            <a:r>
              <a:rPr lang="en-US" sz="4000" dirty="0" err="1" smtClean="0">
                <a:solidFill>
                  <a:srgbClr val="FF0000"/>
                </a:solidFill>
              </a:rPr>
              <a:t>Enqueue</a:t>
            </a:r>
            <a:r>
              <a:rPr lang="en-US" sz="4000" dirty="0" smtClean="0">
                <a:solidFill>
                  <a:srgbClr val="FF0000"/>
                </a:solidFill>
              </a:rPr>
              <a:t> </a:t>
            </a:r>
          </a:p>
          <a:p>
            <a:pPr marL="571500" indent="-571500">
              <a:buFont typeface="Wingdings" pitchFamily="2" charset="2"/>
              <a:buChar char="v"/>
            </a:pPr>
            <a:r>
              <a:rPr lang="en-US" sz="4000" dirty="0" err="1" smtClean="0">
                <a:solidFill>
                  <a:srgbClr val="FF0000"/>
                </a:solidFill>
              </a:rPr>
              <a:t>Dequeue</a:t>
            </a:r>
            <a:r>
              <a:rPr lang="en-US" sz="4000" dirty="0" smtClean="0">
                <a:solidFill>
                  <a:srgbClr val="FF0000"/>
                </a:solidFill>
              </a:rPr>
              <a:t> </a:t>
            </a:r>
          </a:p>
          <a:p>
            <a:pPr marL="571500" indent="-571500">
              <a:buFont typeface="Wingdings" pitchFamily="2" charset="2"/>
              <a:buChar char="v"/>
            </a:pPr>
            <a:r>
              <a:rPr lang="en-US" sz="4000" dirty="0" smtClean="0">
                <a:solidFill>
                  <a:srgbClr val="FF0000"/>
                </a:solidFill>
              </a:rPr>
              <a:t> </a:t>
            </a:r>
            <a:r>
              <a:rPr lang="en-US" sz="4000" dirty="0">
                <a:solidFill>
                  <a:srgbClr val="FF0000"/>
                </a:solidFill>
              </a:rPr>
              <a:t>Circular Queues </a:t>
            </a:r>
            <a:endParaRPr lang="en-US" sz="4000" dirty="0" smtClean="0">
              <a:solidFill>
                <a:srgbClr val="FF0000"/>
              </a:solidFill>
            </a:endParaRPr>
          </a:p>
          <a:p>
            <a:pPr marL="571500" indent="-571500">
              <a:buFont typeface="Wingdings" pitchFamily="2" charset="2"/>
              <a:buChar char="v"/>
            </a:pPr>
            <a:r>
              <a:rPr lang="en-US" sz="4000" dirty="0" smtClean="0">
                <a:solidFill>
                  <a:srgbClr val="FF0000"/>
                </a:solidFill>
              </a:rPr>
              <a:t> </a:t>
            </a:r>
            <a:r>
              <a:rPr lang="en-US" sz="4000" dirty="0">
                <a:solidFill>
                  <a:srgbClr val="FF0000"/>
                </a:solidFill>
              </a:rPr>
              <a:t>Priority </a:t>
            </a:r>
            <a:r>
              <a:rPr lang="en-US" sz="4000" dirty="0" smtClean="0">
                <a:solidFill>
                  <a:srgbClr val="FF0000"/>
                </a:solidFill>
              </a:rPr>
              <a:t>Queues</a:t>
            </a:r>
            <a:endParaRPr lang="en-US" sz="4000" dirty="0">
              <a:solidFill>
                <a:srgbClr val="FF0000"/>
              </a:solidFill>
            </a:endParaRPr>
          </a:p>
        </p:txBody>
      </p:sp>
    </p:spTree>
    <p:extLst>
      <p:ext uri="{BB962C8B-B14F-4D97-AF65-F5344CB8AC3E}">
        <p14:creationId xmlns:p14="http://schemas.microsoft.com/office/powerpoint/2010/main" val="27312189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67" y="228600"/>
            <a:ext cx="8331198"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91545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890588"/>
            <a:ext cx="8534401"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9741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sz="4000" b="1" dirty="0" smtClean="0">
                <a:solidFill>
                  <a:srgbClr val="FF0066"/>
                </a:solidFill>
                <a:latin typeface="Times New Roman" pitchFamily="18" charset="0"/>
                <a:cs typeface="Times New Roman" pitchFamily="18" charset="0"/>
              </a:rPr>
              <a:t>Queue Implementation using Array</a:t>
            </a:r>
            <a:r>
              <a:rPr lang="en-US" dirty="0" smtClean="0">
                <a:solidFill>
                  <a:srgbClr val="C00000"/>
                </a:solidFill>
                <a:latin typeface="Times New Roman" pitchFamily="18" charset="0"/>
                <a:cs typeface="Times New Roman" pitchFamily="18" charset="0"/>
              </a:rPr>
              <a:t/>
            </a:r>
            <a:br>
              <a:rPr lang="en-US" dirty="0" smtClean="0">
                <a:solidFill>
                  <a:srgbClr val="C00000"/>
                </a:solidFill>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381000" y="1295400"/>
            <a:ext cx="8229600" cy="5181600"/>
          </a:xfrm>
        </p:spPr>
        <p:txBody>
          <a:bodyPr>
            <a:normAutofit fontScale="92500" lnSpcReduction="20000"/>
          </a:bodyPr>
          <a:lstStyle/>
          <a:p>
            <a:pPr>
              <a:buNone/>
            </a:pPr>
            <a:r>
              <a:rPr lang="en-US" b="1" dirty="0" smtClean="0">
                <a:solidFill>
                  <a:srgbClr val="C00000"/>
                </a:solidFill>
                <a:latin typeface="Times New Roman" pitchFamily="18" charset="0"/>
                <a:cs typeface="Times New Roman" pitchFamily="18" charset="0"/>
              </a:rPr>
              <a:t>void</a:t>
            </a:r>
            <a:r>
              <a:rPr lang="en-US" dirty="0" smtClean="0">
                <a:latin typeface="Times New Roman" pitchFamily="18" charset="0"/>
                <a:cs typeface="Times New Roman" pitchFamily="18" charset="0"/>
              </a:rPr>
              <a:t> main ()</a:t>
            </a:r>
          </a:p>
          <a:p>
            <a:pPr>
              <a:buNone/>
            </a:pPr>
            <a:r>
              <a:rPr lang="en-US" dirty="0" smtClean="0">
                <a:latin typeface="Times New Roman" pitchFamily="18" charset="0"/>
                <a:cs typeface="Times New Roman" pitchFamily="18" charset="0"/>
              </a:rPr>
              <a:t>{</a:t>
            </a:r>
          </a:p>
          <a:p>
            <a:pPr>
              <a:buNone/>
            </a:pPr>
            <a:r>
              <a:rPr lang="en-US" dirty="0" smtClean="0">
                <a:solidFill>
                  <a:srgbClr val="00B050"/>
                </a:solidFill>
                <a:latin typeface="Times New Roman" pitchFamily="18" charset="0"/>
                <a:cs typeface="Times New Roman" pitchFamily="18" charset="0"/>
              </a:rPr>
              <a:t>		</a:t>
            </a:r>
            <a:r>
              <a:rPr lang="en-US" dirty="0" err="1" smtClean="0">
                <a:solidFill>
                  <a:srgbClr val="00B050"/>
                </a:solidFill>
                <a:latin typeface="Times New Roman" pitchFamily="18" charset="0"/>
                <a:cs typeface="Times New Roman" pitchFamily="18" charset="0"/>
              </a:rPr>
              <a:t>enqueue</a:t>
            </a:r>
            <a:r>
              <a:rPr lang="en-US" dirty="0" smtClean="0">
                <a:solidFill>
                  <a:srgbClr val="00B050"/>
                </a:solidFill>
                <a:latin typeface="Times New Roman" pitchFamily="18" charset="0"/>
                <a:cs typeface="Times New Roman" pitchFamily="18" charset="0"/>
              </a:rPr>
              <a:t>(2);</a:t>
            </a:r>
          </a:p>
          <a:p>
            <a:pPr>
              <a:buNone/>
            </a:pPr>
            <a:r>
              <a:rPr lang="en-US" dirty="0" smtClean="0">
                <a:solidFill>
                  <a:srgbClr val="00B050"/>
                </a:solidFill>
                <a:latin typeface="Times New Roman" pitchFamily="18" charset="0"/>
                <a:cs typeface="Times New Roman" pitchFamily="18" charset="0"/>
              </a:rPr>
              <a:t>		</a:t>
            </a:r>
            <a:r>
              <a:rPr lang="en-US" dirty="0" err="1" smtClean="0">
                <a:solidFill>
                  <a:srgbClr val="00B050"/>
                </a:solidFill>
                <a:latin typeface="Times New Roman" pitchFamily="18" charset="0"/>
                <a:cs typeface="Times New Roman" pitchFamily="18" charset="0"/>
              </a:rPr>
              <a:t>enqueue</a:t>
            </a:r>
            <a:r>
              <a:rPr lang="en-US" dirty="0" smtClean="0">
                <a:solidFill>
                  <a:srgbClr val="00B050"/>
                </a:solidFill>
                <a:latin typeface="Times New Roman" pitchFamily="18" charset="0"/>
                <a:cs typeface="Times New Roman" pitchFamily="18" charset="0"/>
              </a:rPr>
              <a:t>(5);</a:t>
            </a:r>
          </a:p>
          <a:p>
            <a:pPr>
              <a:buNone/>
            </a:pPr>
            <a:r>
              <a:rPr lang="en-US" dirty="0" smtClean="0">
                <a:solidFill>
                  <a:srgbClr val="00B050"/>
                </a:solidFill>
                <a:latin typeface="Times New Roman" pitchFamily="18" charset="0"/>
                <a:cs typeface="Times New Roman" pitchFamily="18" charset="0"/>
              </a:rPr>
              <a:t>		</a:t>
            </a:r>
            <a:r>
              <a:rPr lang="en-US" dirty="0" err="1" smtClean="0">
                <a:solidFill>
                  <a:srgbClr val="00B050"/>
                </a:solidFill>
                <a:latin typeface="Times New Roman" pitchFamily="18" charset="0"/>
                <a:cs typeface="Times New Roman" pitchFamily="18" charset="0"/>
              </a:rPr>
              <a:t>enqueue</a:t>
            </a:r>
            <a:r>
              <a:rPr lang="en-US" dirty="0" smtClean="0">
                <a:solidFill>
                  <a:srgbClr val="00B050"/>
                </a:solidFill>
                <a:latin typeface="Times New Roman" pitchFamily="18" charset="0"/>
                <a:cs typeface="Times New Roman" pitchFamily="18" charset="0"/>
              </a:rPr>
              <a:t>(6);</a:t>
            </a:r>
          </a:p>
          <a:p>
            <a:pPr>
              <a:buNone/>
            </a:pPr>
            <a:r>
              <a:rPr lang="en-US" dirty="0" smtClean="0">
                <a:latin typeface="Times New Roman" pitchFamily="18" charset="0"/>
                <a:cs typeface="Times New Roman" pitchFamily="18" charset="0"/>
              </a:rPr>
              <a:t>			</a:t>
            </a:r>
            <a:r>
              <a:rPr lang="en-US" dirty="0" smtClean="0">
                <a:solidFill>
                  <a:schemeClr val="accent6">
                    <a:lumMod val="75000"/>
                  </a:schemeClr>
                </a:solidFill>
                <a:latin typeface="Times New Roman" pitchFamily="18" charset="0"/>
                <a:cs typeface="Times New Roman" pitchFamily="18" charset="0"/>
              </a:rPr>
              <a:t>display();</a:t>
            </a:r>
          </a:p>
          <a:p>
            <a:pPr>
              <a:buNone/>
            </a:pPr>
            <a:r>
              <a:rPr lang="en-US" dirty="0" smtClean="0">
                <a:latin typeface="Times New Roman" pitchFamily="18" charset="0"/>
                <a:cs typeface="Times New Roman" pitchFamily="18" charset="0"/>
              </a:rPr>
              <a:t>				</a:t>
            </a:r>
            <a:r>
              <a:rPr lang="en-US" dirty="0" smtClean="0">
                <a:solidFill>
                  <a:srgbClr val="0033CC"/>
                </a:solidFill>
                <a:latin typeface="Times New Roman" pitchFamily="18" charset="0"/>
                <a:cs typeface="Times New Roman" pitchFamily="18" charset="0"/>
              </a:rPr>
              <a:t>peek();</a:t>
            </a:r>
          </a:p>
          <a:p>
            <a:pPr>
              <a:buNone/>
            </a:pPr>
            <a:r>
              <a:rPr lang="en-US" dirty="0" smtClean="0">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dequeue</a:t>
            </a:r>
            <a:r>
              <a:rPr lang="en-US" dirty="0" smtClean="0">
                <a:solidFill>
                  <a:srgbClr val="FF0000"/>
                </a:solidFill>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smtClean="0">
                <a:solidFill>
                  <a:srgbClr val="0033CC"/>
                </a:solidFill>
                <a:latin typeface="Times New Roman" pitchFamily="18" charset="0"/>
                <a:cs typeface="Times New Roman" pitchFamily="18" charset="0"/>
              </a:rPr>
              <a:t>peek();</a:t>
            </a:r>
          </a:p>
          <a:p>
            <a:pPr>
              <a:buNone/>
            </a:pPr>
            <a:r>
              <a:rPr lang="en-US" dirty="0" smtClean="0">
                <a:latin typeface="Times New Roman" pitchFamily="18" charset="0"/>
                <a:cs typeface="Times New Roman" pitchFamily="18" charset="0"/>
              </a:rPr>
              <a:t>			</a:t>
            </a:r>
            <a:r>
              <a:rPr lang="en-US" dirty="0" smtClean="0">
                <a:solidFill>
                  <a:schemeClr val="accent6">
                    <a:lumMod val="75000"/>
                  </a:schemeClr>
                </a:solidFill>
                <a:latin typeface="Times New Roman" pitchFamily="18" charset="0"/>
                <a:cs typeface="Times New Roman" pitchFamily="18" charset="0"/>
              </a:rPr>
              <a:t>display();</a:t>
            </a:r>
          </a:p>
          <a:p>
            <a:pPr>
              <a:buNone/>
            </a:pP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382000" cy="5638800"/>
          </a:xfrm>
        </p:spPr>
        <p:txBody>
          <a:bodyPr>
            <a:normAutofit fontScale="85000" lnSpcReduction="20000"/>
          </a:bodyPr>
          <a:lstStyle/>
          <a:p>
            <a:pPr>
              <a:buNone/>
            </a:pPr>
            <a:r>
              <a:rPr lang="en-US" sz="2000" b="1" dirty="0" smtClean="0">
                <a:latin typeface="Times New Roman" pitchFamily="18" charset="0"/>
                <a:cs typeface="Times New Roman" pitchFamily="18" charset="0"/>
              </a:rPr>
              <a:t># define </a:t>
            </a:r>
            <a:r>
              <a:rPr lang="en-US" sz="2000" b="1" dirty="0" smtClean="0">
                <a:solidFill>
                  <a:srgbClr val="FF0066"/>
                </a:solidFill>
                <a:latin typeface="Times New Roman" pitchFamily="18" charset="0"/>
                <a:cs typeface="Times New Roman" pitchFamily="18" charset="0"/>
              </a:rPr>
              <a:t>N 5</a:t>
            </a:r>
          </a:p>
          <a:p>
            <a:pPr>
              <a:buNone/>
            </a:pPr>
            <a:r>
              <a:rPr lang="en-US" sz="2000" b="1" dirty="0" smtClean="0">
                <a:latin typeface="Times New Roman" pitchFamily="18" charset="0"/>
                <a:cs typeface="Times New Roman" pitchFamily="18" charset="0"/>
              </a:rPr>
              <a:t>int</a:t>
            </a:r>
            <a:r>
              <a:rPr lang="en-US" sz="2000" b="1" dirty="0" smtClean="0">
                <a:solidFill>
                  <a:srgbClr val="FF0066"/>
                </a:solidFill>
                <a:latin typeface="Times New Roman" pitchFamily="18" charset="0"/>
                <a:cs typeface="Times New Roman" pitchFamily="18" charset="0"/>
              </a:rPr>
              <a:t> queue[N];</a:t>
            </a:r>
          </a:p>
          <a:p>
            <a:pPr>
              <a:buNone/>
            </a:pPr>
            <a:r>
              <a:rPr lang="en-US" sz="2000" b="1" dirty="0" smtClean="0">
                <a:latin typeface="Times New Roman" pitchFamily="18" charset="0"/>
                <a:cs typeface="Times New Roman" pitchFamily="18" charset="0"/>
              </a:rPr>
              <a:t>int</a:t>
            </a:r>
            <a:r>
              <a:rPr lang="en-US" sz="2000" b="1" dirty="0" smtClean="0">
                <a:solidFill>
                  <a:srgbClr val="FF0066"/>
                </a:solidFill>
                <a:latin typeface="Times New Roman" pitchFamily="18" charset="0"/>
                <a:cs typeface="Times New Roman" pitchFamily="18" charset="0"/>
              </a:rPr>
              <a:t> front=-1</a:t>
            </a:r>
          </a:p>
          <a:p>
            <a:pPr>
              <a:buNone/>
            </a:pPr>
            <a:r>
              <a:rPr lang="en-US" sz="2000" b="1" dirty="0" smtClean="0">
                <a:latin typeface="Times New Roman" pitchFamily="18" charset="0"/>
                <a:cs typeface="Times New Roman" pitchFamily="18" charset="0"/>
              </a:rPr>
              <a:t>int</a:t>
            </a:r>
            <a:r>
              <a:rPr lang="en-US" sz="2000" b="1" dirty="0" smtClean="0">
                <a:solidFill>
                  <a:srgbClr val="FF0066"/>
                </a:solidFill>
                <a:latin typeface="Times New Roman" pitchFamily="18" charset="0"/>
                <a:cs typeface="Times New Roman" pitchFamily="18" charset="0"/>
              </a:rPr>
              <a:t> rear=-1</a:t>
            </a:r>
          </a:p>
          <a:p>
            <a:pPr>
              <a:buNone/>
            </a:pPr>
            <a:r>
              <a:rPr lang="en-US" sz="2000" b="1" dirty="0" smtClean="0">
                <a:solidFill>
                  <a:srgbClr val="0033CC"/>
                </a:solidFill>
                <a:latin typeface="Times New Roman" pitchFamily="18" charset="0"/>
                <a:cs typeface="Times New Roman" pitchFamily="18" charset="0"/>
              </a:rPr>
              <a:t>void  </a:t>
            </a:r>
            <a:r>
              <a:rPr lang="en-US" sz="2000" b="1" dirty="0" err="1" smtClean="0">
                <a:solidFill>
                  <a:srgbClr val="0033CC"/>
                </a:solidFill>
                <a:latin typeface="Times New Roman" pitchFamily="18" charset="0"/>
                <a:cs typeface="Times New Roman" pitchFamily="18" charset="0"/>
              </a:rPr>
              <a:t>enqueue</a:t>
            </a:r>
            <a:r>
              <a:rPr lang="en-US" sz="2000" b="1" dirty="0" smtClean="0">
                <a:solidFill>
                  <a:srgbClr val="0033CC"/>
                </a:solidFill>
                <a:latin typeface="Times New Roman" pitchFamily="18" charset="0"/>
                <a:cs typeface="Times New Roman" pitchFamily="18" charset="0"/>
              </a:rPr>
              <a:t>(int x)</a:t>
            </a:r>
          </a:p>
          <a:p>
            <a:pPr>
              <a:buNone/>
            </a:pPr>
            <a:r>
              <a:rPr lang="en-US" sz="2000" dirty="0" smtClean="0">
                <a:latin typeface="Times New Roman" pitchFamily="18" charset="0"/>
                <a:cs typeface="Times New Roman" pitchFamily="18" charset="0"/>
              </a:rPr>
              <a:t>{</a:t>
            </a:r>
          </a:p>
          <a:p>
            <a:pPr>
              <a:buNone/>
            </a:pPr>
            <a:r>
              <a:rPr lang="en-US" sz="2000" dirty="0" smtClean="0">
                <a:latin typeface="Times New Roman" pitchFamily="18" charset="0"/>
                <a:cs typeface="Times New Roman" pitchFamily="18" charset="0"/>
              </a:rPr>
              <a:t>	</a:t>
            </a:r>
            <a:r>
              <a:rPr lang="en-US" sz="2000" b="1" dirty="0" smtClean="0">
                <a:solidFill>
                  <a:srgbClr val="C00000"/>
                </a:solidFill>
                <a:latin typeface="Times New Roman" pitchFamily="18" charset="0"/>
                <a:cs typeface="Times New Roman" pitchFamily="18" charset="0"/>
              </a:rPr>
              <a:t>if (rear==N-1)</a:t>
            </a:r>
          </a:p>
          <a:p>
            <a:pPr>
              <a:buNone/>
            </a:pPr>
            <a:r>
              <a:rPr lang="en-US" sz="2000" dirty="0" smtClean="0">
                <a:latin typeface="Times New Roman" pitchFamily="18" charset="0"/>
                <a:cs typeface="Times New Roman" pitchFamily="18" charset="0"/>
              </a:rPr>
              <a:t>	{ </a:t>
            </a:r>
          </a:p>
          <a:p>
            <a:pPr>
              <a:buNone/>
            </a:pP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printf(“Queue is Full”);</a:t>
            </a:r>
          </a:p>
          <a:p>
            <a:pPr>
              <a:buNone/>
            </a:pPr>
            <a:r>
              <a:rPr lang="en-US" sz="2000" dirty="0" smtClean="0">
                <a:latin typeface="Times New Roman" pitchFamily="18" charset="0"/>
                <a:cs typeface="Times New Roman" pitchFamily="18" charset="0"/>
              </a:rPr>
              <a:t>	}</a:t>
            </a:r>
          </a:p>
          <a:p>
            <a:pPr>
              <a:buNone/>
            </a:pPr>
            <a:r>
              <a:rPr lang="en-US" sz="2000" dirty="0" smtClean="0">
                <a:latin typeface="Times New Roman" pitchFamily="18" charset="0"/>
                <a:cs typeface="Times New Roman" pitchFamily="18" charset="0"/>
              </a:rPr>
              <a:t>	</a:t>
            </a:r>
            <a:r>
              <a:rPr lang="en-US" sz="2000" b="1" dirty="0" smtClean="0">
                <a:solidFill>
                  <a:srgbClr val="C00000"/>
                </a:solidFill>
                <a:latin typeface="Times New Roman" pitchFamily="18" charset="0"/>
                <a:cs typeface="Times New Roman" pitchFamily="18" charset="0"/>
              </a:rPr>
              <a:t>else if(front==-1 &amp;&amp; rear==-1</a:t>
            </a:r>
            <a:r>
              <a:rPr lang="en-US" sz="2000" dirty="0" smtClean="0">
                <a:latin typeface="Times New Roman" pitchFamily="18" charset="0"/>
                <a:cs typeface="Times New Roman" pitchFamily="18" charset="0"/>
              </a:rPr>
              <a:t>)</a:t>
            </a:r>
          </a:p>
          <a:p>
            <a:pPr>
              <a:buNone/>
            </a:pPr>
            <a:r>
              <a:rPr lang="en-US" sz="2000" dirty="0" smtClean="0">
                <a:latin typeface="Times New Roman" pitchFamily="18" charset="0"/>
                <a:cs typeface="Times New Roman" pitchFamily="18" charset="0"/>
              </a:rPr>
              <a:t>	{</a:t>
            </a:r>
          </a:p>
          <a:p>
            <a:pPr>
              <a:buNone/>
            </a:pPr>
            <a:r>
              <a:rPr lang="en-US" sz="2000" b="1" dirty="0" smtClean="0">
                <a:latin typeface="Times New Roman" pitchFamily="18" charset="0"/>
                <a:cs typeface="Times New Roman" pitchFamily="18" charset="0"/>
              </a:rPr>
              <a:t>		front=rear=0;</a:t>
            </a:r>
          </a:p>
          <a:p>
            <a:pPr>
              <a:buNone/>
            </a:pPr>
            <a:r>
              <a:rPr lang="en-US" sz="2000" b="1" dirty="0" smtClean="0">
                <a:latin typeface="Times New Roman" pitchFamily="18" charset="0"/>
                <a:cs typeface="Times New Roman" pitchFamily="18" charset="0"/>
              </a:rPr>
              <a:t>		queue[rear]=x;</a:t>
            </a:r>
          </a:p>
          <a:p>
            <a:pPr>
              <a:buNone/>
            </a:pPr>
            <a:r>
              <a:rPr lang="en-US" sz="2000" dirty="0" smtClean="0">
                <a:latin typeface="Times New Roman" pitchFamily="18" charset="0"/>
                <a:cs typeface="Times New Roman" pitchFamily="18" charset="0"/>
              </a:rPr>
              <a:t>	}</a:t>
            </a:r>
          </a:p>
          <a:p>
            <a:pPr>
              <a:buNone/>
            </a:pPr>
            <a:r>
              <a:rPr lang="en-US" sz="2000" dirty="0" smtClean="0">
                <a:latin typeface="Times New Roman" pitchFamily="18" charset="0"/>
                <a:cs typeface="Times New Roman" pitchFamily="18" charset="0"/>
              </a:rPr>
              <a:t>	</a:t>
            </a:r>
            <a:r>
              <a:rPr lang="en-US" sz="2000" b="1" dirty="0" smtClean="0">
                <a:solidFill>
                  <a:srgbClr val="C00000"/>
                </a:solidFill>
                <a:latin typeface="Times New Roman" pitchFamily="18" charset="0"/>
                <a:cs typeface="Times New Roman" pitchFamily="18" charset="0"/>
              </a:rPr>
              <a:t>else</a:t>
            </a:r>
          </a:p>
          <a:p>
            <a:pPr>
              <a:buNone/>
            </a:pPr>
            <a:r>
              <a:rPr lang="en-US" sz="2000" dirty="0" smtClean="0">
                <a:latin typeface="Times New Roman" pitchFamily="18" charset="0"/>
                <a:cs typeface="Times New Roman" pitchFamily="18" charset="0"/>
              </a:rPr>
              <a:t>	{</a:t>
            </a:r>
          </a:p>
          <a:p>
            <a:pPr>
              <a:buNone/>
            </a:pPr>
            <a:r>
              <a:rPr lang="en-US" sz="2000" b="1" dirty="0" smtClean="0">
                <a:latin typeface="Times New Roman" pitchFamily="18" charset="0"/>
                <a:cs typeface="Times New Roman" pitchFamily="18" charset="0"/>
              </a:rPr>
              <a:t>		rear++;</a:t>
            </a:r>
          </a:p>
          <a:p>
            <a:pPr>
              <a:buNone/>
            </a:pPr>
            <a:r>
              <a:rPr lang="en-US" sz="2000" b="1" dirty="0" smtClean="0">
                <a:latin typeface="Times New Roman" pitchFamily="18" charset="0"/>
                <a:cs typeface="Times New Roman" pitchFamily="18" charset="0"/>
              </a:rPr>
              <a:t>		queue[rear]=x;</a:t>
            </a:r>
          </a:p>
          <a:p>
            <a:pPr>
              <a:buNone/>
            </a:pPr>
            <a:r>
              <a:rPr lang="en-US" sz="2000" dirty="0" smtClean="0">
                <a:latin typeface="Times New Roman" pitchFamily="18" charset="0"/>
                <a:cs typeface="Times New Roman" pitchFamily="18" charset="0"/>
              </a:rPr>
              <a:t>	}</a:t>
            </a:r>
          </a:p>
          <a:p>
            <a:pPr>
              <a:buNone/>
            </a:pPr>
            <a:r>
              <a:rPr lang="en-US" sz="2000" dirty="0" smtClean="0">
                <a:latin typeface="Times New Roman" pitchFamily="18" charset="0"/>
                <a:cs typeface="Times New Roman" pitchFamily="18" charset="0"/>
              </a:rPr>
              <a:t>}</a:t>
            </a:r>
          </a:p>
          <a:p>
            <a:pPr>
              <a:buNone/>
            </a:pP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457200" y="274638"/>
            <a:ext cx="8229600" cy="715962"/>
          </a:xfrm>
        </p:spPr>
        <p:txBody>
          <a:bodyPr>
            <a:noAutofit/>
          </a:bodyPr>
          <a:lstStyle/>
          <a:p>
            <a:r>
              <a:rPr lang="en-US" sz="2800" b="1" dirty="0" smtClean="0">
                <a:solidFill>
                  <a:srgbClr val="FF0066"/>
                </a:solidFill>
                <a:latin typeface="Times New Roman" pitchFamily="18" charset="0"/>
                <a:cs typeface="Times New Roman" pitchFamily="18" charset="0"/>
              </a:rPr>
              <a:t>Queue Implementation using Array </a:t>
            </a:r>
            <a:r>
              <a:rPr lang="en-US" sz="2800" b="1" dirty="0" smtClean="0">
                <a:solidFill>
                  <a:srgbClr val="FF0066"/>
                </a:solidFill>
                <a:latin typeface="Times New Roman" pitchFamily="18" charset="0"/>
                <a:cs typeface="Times New Roman" pitchFamily="18" charset="0"/>
                <a:sym typeface="Wingdings" pitchFamily="2" charset="2"/>
              </a:rPr>
              <a:t> </a:t>
            </a:r>
            <a:r>
              <a:rPr lang="en-US" sz="2800" b="1" dirty="0" smtClean="0">
                <a:solidFill>
                  <a:srgbClr val="0033CC"/>
                </a:solidFill>
                <a:latin typeface="Times New Roman" pitchFamily="18" charset="0"/>
                <a:cs typeface="Times New Roman" pitchFamily="18" charset="0"/>
                <a:sym typeface="Wingdings" pitchFamily="2" charset="2"/>
              </a:rPr>
              <a:t>Enqueue(x)</a:t>
            </a:r>
            <a:r>
              <a:rPr lang="en-US" sz="2800" dirty="0" smtClean="0">
                <a:solidFill>
                  <a:srgbClr val="C00000"/>
                </a:solidFill>
                <a:latin typeface="Times New Roman" pitchFamily="18" charset="0"/>
                <a:cs typeface="Times New Roman" pitchFamily="18" charset="0"/>
              </a:rPr>
              <a:t/>
            </a:r>
            <a:br>
              <a:rPr lang="en-US" sz="2800" dirty="0" smtClean="0">
                <a:solidFill>
                  <a:srgbClr val="C00000"/>
                </a:solidFill>
                <a:latin typeface="Times New Roman" pitchFamily="18" charset="0"/>
                <a:cs typeface="Times New Roman" pitchFamily="18" charset="0"/>
              </a:rPr>
            </a:br>
            <a:endParaRPr lang="en-US" sz="2800" dirty="0"/>
          </a:p>
        </p:txBody>
      </p:sp>
      <p:graphicFrame>
        <p:nvGraphicFramePr>
          <p:cNvPr id="5" name="Table 4"/>
          <p:cNvGraphicFramePr>
            <a:graphicFrameLocks noGrp="1"/>
          </p:cNvGraphicFramePr>
          <p:nvPr/>
        </p:nvGraphicFramePr>
        <p:xfrm>
          <a:off x="4953000" y="1219200"/>
          <a:ext cx="3973285" cy="370840"/>
        </p:xfrm>
        <a:graphic>
          <a:graphicData uri="http://schemas.openxmlformats.org/drawingml/2006/table">
            <a:tbl>
              <a:tblPr firstRow="1" bandRow="1">
                <a:tableStyleId>{5C22544A-7EE6-4342-B048-85BDC9FD1C3A}</a:tableStyleId>
              </a:tblPr>
              <a:tblGrid>
                <a:gridCol w="794657"/>
                <a:gridCol w="794657"/>
                <a:gridCol w="794657"/>
                <a:gridCol w="794657"/>
                <a:gridCol w="794657"/>
              </a:tblGrid>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6" name="Rectangle 5"/>
          <p:cNvSpPr/>
          <p:nvPr/>
        </p:nvSpPr>
        <p:spPr>
          <a:xfrm>
            <a:off x="4876800" y="22860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7" name="Rectangle 6"/>
          <p:cNvSpPr/>
          <p:nvPr/>
        </p:nvSpPr>
        <p:spPr>
          <a:xfrm>
            <a:off x="5410200" y="19050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8" name="Elbow Connector 7"/>
          <p:cNvCxnSpPr/>
          <p:nvPr/>
        </p:nvCxnSpPr>
        <p:spPr>
          <a:xfrm rot="16200000" flipV="1">
            <a:off x="4456624" y="1639376"/>
            <a:ext cx="7503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nvGraphicFramePr>
        <p:xfrm>
          <a:off x="4953000" y="838200"/>
          <a:ext cx="3973285" cy="370840"/>
        </p:xfrm>
        <a:graphic>
          <a:graphicData uri="http://schemas.openxmlformats.org/drawingml/2006/table">
            <a:tbl>
              <a:tblPr firstRow="1" bandRow="1">
                <a:tableStyleId>{2D5ABB26-0587-4C30-8999-92F81FD0307C}</a:tableStyleId>
              </a:tblPr>
              <a:tblGrid>
                <a:gridCol w="794657"/>
                <a:gridCol w="794657"/>
                <a:gridCol w="794657"/>
                <a:gridCol w="794657"/>
                <a:gridCol w="7946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r>
            </a:tbl>
          </a:graphicData>
        </a:graphic>
      </p:graphicFrame>
      <p:sp>
        <p:nvSpPr>
          <p:cNvPr id="10" name="Rectangle 9"/>
          <p:cNvSpPr/>
          <p:nvPr/>
        </p:nvSpPr>
        <p:spPr>
          <a:xfrm>
            <a:off x="4343400" y="914400"/>
            <a:ext cx="372218" cy="369332"/>
          </a:xfrm>
          <a:prstGeom prst="rect">
            <a:avLst/>
          </a:prstGeom>
        </p:spPr>
        <p:txBody>
          <a:bodyPr wrap="none">
            <a:spAutoFit/>
          </a:bodyPr>
          <a:lstStyle/>
          <a:p>
            <a:pPr algn="ctr"/>
            <a:r>
              <a:rPr lang="en-US" b="1" dirty="0" smtClean="0"/>
              <a:t>-1</a:t>
            </a:r>
            <a:endParaRPr lang="en-US" b="1" dirty="0"/>
          </a:p>
        </p:txBody>
      </p:sp>
      <p:cxnSp>
        <p:nvCxnSpPr>
          <p:cNvPr id="11" name="Elbow Connector 10"/>
          <p:cNvCxnSpPr/>
          <p:nvPr/>
        </p:nvCxnSpPr>
        <p:spPr>
          <a:xfrm rot="16200000" flipV="1">
            <a:off x="4724400" y="15240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nvGraphicFramePr>
        <p:xfrm>
          <a:off x="4876800" y="3048000"/>
          <a:ext cx="3973285" cy="370840"/>
        </p:xfrm>
        <a:graphic>
          <a:graphicData uri="http://schemas.openxmlformats.org/drawingml/2006/table">
            <a:tbl>
              <a:tblPr firstRow="1" bandRow="1">
                <a:tableStyleId>{5C22544A-7EE6-4342-B048-85BDC9FD1C3A}</a:tableStyleId>
              </a:tblPr>
              <a:tblGrid>
                <a:gridCol w="794657"/>
                <a:gridCol w="794657"/>
                <a:gridCol w="794657"/>
                <a:gridCol w="794657"/>
                <a:gridCol w="794657"/>
              </a:tblGrid>
              <a:tr h="370840">
                <a:tc>
                  <a:txBody>
                    <a:bodyPr/>
                    <a:lstStyle/>
                    <a:p>
                      <a:pPr algn="ctr"/>
                      <a:r>
                        <a:rPr lang="en-US" dirty="0" smtClean="0"/>
                        <a:t>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14" name="Rectangle 13"/>
          <p:cNvSpPr/>
          <p:nvPr/>
        </p:nvSpPr>
        <p:spPr>
          <a:xfrm>
            <a:off x="5105400" y="41148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15" name="Rectangle 14"/>
          <p:cNvSpPr/>
          <p:nvPr/>
        </p:nvSpPr>
        <p:spPr>
          <a:xfrm>
            <a:off x="5867400" y="41148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16" name="Elbow Connector 15"/>
          <p:cNvCxnSpPr/>
          <p:nvPr/>
        </p:nvCxnSpPr>
        <p:spPr>
          <a:xfrm rot="16200000" flipV="1">
            <a:off x="4927644" y="3556044"/>
            <a:ext cx="7503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nvGraphicFramePr>
        <p:xfrm>
          <a:off x="4876800" y="2667000"/>
          <a:ext cx="3973285" cy="370840"/>
        </p:xfrm>
        <a:graphic>
          <a:graphicData uri="http://schemas.openxmlformats.org/drawingml/2006/table">
            <a:tbl>
              <a:tblPr firstRow="1" bandRow="1">
                <a:tableStyleId>{2D5ABB26-0587-4C30-8999-92F81FD0307C}</a:tableStyleId>
              </a:tblPr>
              <a:tblGrid>
                <a:gridCol w="794657"/>
                <a:gridCol w="794657"/>
                <a:gridCol w="794657"/>
                <a:gridCol w="794657"/>
                <a:gridCol w="7946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r>
            </a:tbl>
          </a:graphicData>
        </a:graphic>
      </p:graphicFrame>
      <p:sp>
        <p:nvSpPr>
          <p:cNvPr id="18" name="Rectangle 17"/>
          <p:cNvSpPr/>
          <p:nvPr/>
        </p:nvSpPr>
        <p:spPr>
          <a:xfrm>
            <a:off x="4267200" y="2743200"/>
            <a:ext cx="372218" cy="369332"/>
          </a:xfrm>
          <a:prstGeom prst="rect">
            <a:avLst/>
          </a:prstGeom>
        </p:spPr>
        <p:txBody>
          <a:bodyPr wrap="none">
            <a:spAutoFit/>
          </a:bodyPr>
          <a:lstStyle/>
          <a:p>
            <a:pPr algn="ctr"/>
            <a:r>
              <a:rPr lang="en-US" b="1" dirty="0" smtClean="0"/>
              <a:t>-1</a:t>
            </a:r>
            <a:endParaRPr lang="en-US" b="1" dirty="0"/>
          </a:p>
        </p:txBody>
      </p:sp>
      <p:cxnSp>
        <p:nvCxnSpPr>
          <p:cNvPr id="19" name="Elbow Connector 18"/>
          <p:cNvCxnSpPr/>
          <p:nvPr/>
        </p:nvCxnSpPr>
        <p:spPr>
          <a:xfrm rot="16200000" flipV="1">
            <a:off x="5486401" y="3516868"/>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5170715" y="5181600"/>
          <a:ext cx="3973285" cy="370840"/>
        </p:xfrm>
        <a:graphic>
          <a:graphicData uri="http://schemas.openxmlformats.org/drawingml/2006/table">
            <a:tbl>
              <a:tblPr firstRow="1" bandRow="1">
                <a:tableStyleId>{5C22544A-7EE6-4342-B048-85BDC9FD1C3A}</a:tableStyleId>
              </a:tblPr>
              <a:tblGrid>
                <a:gridCol w="794657"/>
                <a:gridCol w="794657"/>
                <a:gridCol w="794657"/>
                <a:gridCol w="794657"/>
                <a:gridCol w="794657"/>
              </a:tblGrid>
              <a:tr h="370840">
                <a:tc>
                  <a:txBody>
                    <a:bodyPr/>
                    <a:lstStyle/>
                    <a:p>
                      <a:pPr algn="ctr"/>
                      <a:r>
                        <a:rPr lang="en-US" dirty="0" smtClean="0"/>
                        <a:t>2</a:t>
                      </a:r>
                      <a:endParaRPr lang="en-US" dirty="0"/>
                    </a:p>
                  </a:txBody>
                  <a:tcPr/>
                </a:tc>
                <a:tc>
                  <a:txBody>
                    <a:bodyPr/>
                    <a:lstStyle/>
                    <a:p>
                      <a:pPr algn="ctr"/>
                      <a:r>
                        <a:rPr lang="en-US" dirty="0" smtClean="0"/>
                        <a:t>5</a:t>
                      </a:r>
                      <a:endParaRPr lang="en-US" dirty="0"/>
                    </a:p>
                  </a:txBody>
                  <a:tcPr/>
                </a:tc>
                <a:tc>
                  <a:txBody>
                    <a:bodyPr/>
                    <a:lstStyle/>
                    <a:p>
                      <a:pPr algn="ctr"/>
                      <a:r>
                        <a:rPr lang="en-US" dirty="0" smtClean="0"/>
                        <a:t>6</a:t>
                      </a: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21" name="Rectangle 20"/>
          <p:cNvSpPr/>
          <p:nvPr/>
        </p:nvSpPr>
        <p:spPr>
          <a:xfrm>
            <a:off x="5715000" y="63246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22" name="Rectangle 21"/>
          <p:cNvSpPr/>
          <p:nvPr/>
        </p:nvSpPr>
        <p:spPr>
          <a:xfrm>
            <a:off x="7543800" y="62484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23" name="Elbow Connector 22"/>
          <p:cNvCxnSpPr/>
          <p:nvPr/>
        </p:nvCxnSpPr>
        <p:spPr>
          <a:xfrm rot="16200000" flipV="1">
            <a:off x="5447223" y="5677976"/>
            <a:ext cx="7503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nvGraphicFramePr>
        <p:xfrm>
          <a:off x="5170715" y="4800600"/>
          <a:ext cx="3973285" cy="370840"/>
        </p:xfrm>
        <a:graphic>
          <a:graphicData uri="http://schemas.openxmlformats.org/drawingml/2006/table">
            <a:tbl>
              <a:tblPr firstRow="1" bandRow="1">
                <a:tableStyleId>{2D5ABB26-0587-4C30-8999-92F81FD0307C}</a:tableStyleId>
              </a:tblPr>
              <a:tblGrid>
                <a:gridCol w="794657"/>
                <a:gridCol w="794657"/>
                <a:gridCol w="794657"/>
                <a:gridCol w="794657"/>
                <a:gridCol w="7946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r>
            </a:tbl>
          </a:graphicData>
        </a:graphic>
      </p:graphicFrame>
      <p:sp>
        <p:nvSpPr>
          <p:cNvPr id="25" name="Rectangle 24"/>
          <p:cNvSpPr/>
          <p:nvPr/>
        </p:nvSpPr>
        <p:spPr>
          <a:xfrm>
            <a:off x="4561115" y="4876800"/>
            <a:ext cx="372218" cy="369332"/>
          </a:xfrm>
          <a:prstGeom prst="rect">
            <a:avLst/>
          </a:prstGeom>
        </p:spPr>
        <p:txBody>
          <a:bodyPr wrap="none">
            <a:spAutoFit/>
          </a:bodyPr>
          <a:lstStyle/>
          <a:p>
            <a:pPr algn="ctr"/>
            <a:r>
              <a:rPr lang="en-US" b="1" dirty="0" smtClean="0"/>
              <a:t>-1</a:t>
            </a:r>
            <a:endParaRPr lang="en-US" b="1" dirty="0"/>
          </a:p>
        </p:txBody>
      </p:sp>
      <p:cxnSp>
        <p:nvCxnSpPr>
          <p:cNvPr id="26" name="Elbow Connector 25"/>
          <p:cNvCxnSpPr/>
          <p:nvPr/>
        </p:nvCxnSpPr>
        <p:spPr>
          <a:xfrm rot="16200000" flipV="1">
            <a:off x="7162800" y="56388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533400"/>
            <a:ext cx="8382000" cy="5791200"/>
          </a:xfrm>
        </p:spPr>
        <p:txBody>
          <a:bodyPr>
            <a:normAutofit fontScale="92500" lnSpcReduction="20000"/>
          </a:bodyPr>
          <a:lstStyle/>
          <a:p>
            <a:pPr>
              <a:buNone/>
            </a:pPr>
            <a:r>
              <a:rPr lang="en-US" sz="2400" b="1" dirty="0" smtClean="0">
                <a:solidFill>
                  <a:srgbClr val="C00000"/>
                </a:solidFill>
                <a:latin typeface="Times New Roman" pitchFamily="18" charset="0"/>
                <a:cs typeface="Times New Roman" pitchFamily="18" charset="0"/>
              </a:rPr>
              <a:t>void</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dequeue</a:t>
            </a:r>
            <a:r>
              <a:rPr lang="en-US" sz="2400" dirty="0" smtClean="0">
                <a:latin typeface="Times New Roman" pitchFamily="18" charset="0"/>
                <a:cs typeface="Times New Roman" pitchFamily="18" charset="0"/>
              </a:rPr>
              <a:t>()</a:t>
            </a:r>
          </a:p>
          <a:p>
            <a:pPr>
              <a:buNone/>
            </a:pP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a:t>
            </a:r>
            <a:r>
              <a:rPr lang="en-US" sz="2400" b="1" dirty="0" smtClean="0">
                <a:solidFill>
                  <a:srgbClr val="0033CC"/>
                </a:solidFill>
                <a:latin typeface="Times New Roman" pitchFamily="18" charset="0"/>
                <a:cs typeface="Times New Roman" pitchFamily="18" charset="0"/>
              </a:rPr>
              <a:t>if(front==-1&amp;&amp;rear==-1)</a:t>
            </a:r>
          </a:p>
          <a:p>
            <a:pPr>
              <a:buNone/>
            </a:pP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printf(“queue is empty”);</a:t>
            </a:r>
          </a:p>
          <a:p>
            <a:pPr>
              <a:buNone/>
            </a:pP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a:t>
            </a:r>
            <a:r>
              <a:rPr lang="en-US" sz="2400" b="1" dirty="0" smtClean="0">
                <a:solidFill>
                  <a:srgbClr val="0033CC"/>
                </a:solidFill>
                <a:latin typeface="Times New Roman" pitchFamily="18" charset="0"/>
                <a:cs typeface="Times New Roman" pitchFamily="18" charset="0"/>
              </a:rPr>
              <a:t>else if (front=rear)</a:t>
            </a:r>
          </a:p>
          <a:p>
            <a:pPr>
              <a:buNone/>
            </a:pP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front=rear=-1;</a:t>
            </a:r>
          </a:p>
          <a:p>
            <a:pPr>
              <a:buNone/>
            </a:pP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a:t>
            </a:r>
            <a:r>
              <a:rPr lang="en-US" sz="2400" b="1" dirty="0" smtClean="0">
                <a:solidFill>
                  <a:srgbClr val="0033CC"/>
                </a:solidFill>
                <a:latin typeface="Times New Roman" pitchFamily="18" charset="0"/>
                <a:cs typeface="Times New Roman" pitchFamily="18" charset="0"/>
              </a:rPr>
              <a:t>else</a:t>
            </a:r>
          </a:p>
          <a:p>
            <a:pPr>
              <a:buNone/>
            </a:pPr>
            <a:r>
              <a:rPr lang="en-US" sz="2400" dirty="0" smtClean="0">
                <a:latin typeface="Times New Roman" pitchFamily="18" charset="0"/>
                <a:cs typeface="Times New Roman" pitchFamily="18" charset="0"/>
              </a:rPr>
              <a:t>		{</a:t>
            </a:r>
          </a:p>
          <a:p>
            <a:pPr>
              <a:buNone/>
            </a:pPr>
            <a:r>
              <a:rPr lang="en-US" sz="2200" dirty="0" smtClean="0">
                <a:latin typeface="Times New Roman" pitchFamily="18" charset="0"/>
                <a:cs typeface="Times New Roman" pitchFamily="18" charset="0"/>
              </a:rPr>
              <a:t>		printf(“ The Dequeue element is %d”, queue[front]); </a:t>
            </a:r>
            <a:r>
              <a:rPr lang="en-US" sz="2400" dirty="0" smtClean="0">
                <a:latin typeface="Times New Roman" pitchFamily="18" charset="0"/>
                <a:cs typeface="Times New Roman" pitchFamily="18" charset="0"/>
              </a:rPr>
              <a:t>			front++;</a:t>
            </a:r>
          </a:p>
          <a:p>
            <a:pPr>
              <a:buNone/>
            </a:pP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
        <p:nvSpPr>
          <p:cNvPr id="4" name="Title 1"/>
          <p:cNvSpPr>
            <a:spLocks noGrp="1"/>
          </p:cNvSpPr>
          <p:nvPr>
            <p:ph type="title"/>
          </p:nvPr>
        </p:nvSpPr>
        <p:spPr>
          <a:xfrm>
            <a:off x="457200" y="152400"/>
            <a:ext cx="8229600" cy="685800"/>
          </a:xfrm>
        </p:spPr>
        <p:txBody>
          <a:bodyPr>
            <a:noAutofit/>
          </a:bodyPr>
          <a:lstStyle/>
          <a:p>
            <a:r>
              <a:rPr lang="en-US" sz="2800" b="1" dirty="0" smtClean="0">
                <a:solidFill>
                  <a:srgbClr val="FF0066"/>
                </a:solidFill>
                <a:latin typeface="Times New Roman" pitchFamily="18" charset="0"/>
                <a:cs typeface="Times New Roman" pitchFamily="18" charset="0"/>
              </a:rPr>
              <a:t>Queue Implementation using Array </a:t>
            </a:r>
            <a:r>
              <a:rPr lang="en-US" sz="2800" b="1" dirty="0" smtClean="0">
                <a:solidFill>
                  <a:srgbClr val="FF0066"/>
                </a:solidFill>
                <a:latin typeface="Times New Roman" pitchFamily="18" charset="0"/>
                <a:cs typeface="Times New Roman" pitchFamily="18" charset="0"/>
                <a:sym typeface="Wingdings" pitchFamily="2" charset="2"/>
              </a:rPr>
              <a:t> </a:t>
            </a:r>
            <a:r>
              <a:rPr lang="en-US" sz="2800" b="1" dirty="0" smtClean="0">
                <a:solidFill>
                  <a:srgbClr val="0033CC"/>
                </a:solidFill>
                <a:latin typeface="Times New Roman" pitchFamily="18" charset="0"/>
                <a:cs typeface="Times New Roman" pitchFamily="18" charset="0"/>
                <a:sym typeface="Wingdings" pitchFamily="2" charset="2"/>
              </a:rPr>
              <a:t>Dequeue()</a:t>
            </a:r>
            <a:r>
              <a:rPr lang="en-US" sz="2800" dirty="0" smtClean="0">
                <a:solidFill>
                  <a:srgbClr val="C00000"/>
                </a:solidFill>
                <a:latin typeface="Times New Roman" pitchFamily="18" charset="0"/>
                <a:cs typeface="Times New Roman" pitchFamily="18" charset="0"/>
              </a:rPr>
              <a:t/>
            </a:r>
            <a:br>
              <a:rPr lang="en-US" sz="2800" dirty="0" smtClean="0">
                <a:solidFill>
                  <a:srgbClr val="C00000"/>
                </a:solidFill>
                <a:latin typeface="Times New Roman" pitchFamily="18" charset="0"/>
                <a:cs typeface="Times New Roman" pitchFamily="18" charset="0"/>
              </a:rPr>
            </a:br>
            <a:endParaRPr lang="en-US" sz="2800" dirty="0"/>
          </a:p>
        </p:txBody>
      </p:sp>
      <p:graphicFrame>
        <p:nvGraphicFramePr>
          <p:cNvPr id="5" name="Table 4"/>
          <p:cNvGraphicFramePr>
            <a:graphicFrameLocks noGrp="1"/>
          </p:cNvGraphicFramePr>
          <p:nvPr/>
        </p:nvGraphicFramePr>
        <p:xfrm>
          <a:off x="4953000" y="1219200"/>
          <a:ext cx="3973285" cy="370840"/>
        </p:xfrm>
        <a:graphic>
          <a:graphicData uri="http://schemas.openxmlformats.org/drawingml/2006/table">
            <a:tbl>
              <a:tblPr firstRow="1" bandRow="1">
                <a:tableStyleId>{5C22544A-7EE6-4342-B048-85BDC9FD1C3A}</a:tableStyleId>
              </a:tblPr>
              <a:tblGrid>
                <a:gridCol w="794657"/>
                <a:gridCol w="794657"/>
                <a:gridCol w="794657"/>
                <a:gridCol w="794657"/>
                <a:gridCol w="794657"/>
              </a:tblGrid>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6" name="Rectangle 5"/>
          <p:cNvSpPr/>
          <p:nvPr/>
        </p:nvSpPr>
        <p:spPr>
          <a:xfrm>
            <a:off x="4876800" y="22860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7" name="Rectangle 6"/>
          <p:cNvSpPr/>
          <p:nvPr/>
        </p:nvSpPr>
        <p:spPr>
          <a:xfrm>
            <a:off x="5410200" y="19050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8" name="Elbow Connector 7"/>
          <p:cNvCxnSpPr/>
          <p:nvPr/>
        </p:nvCxnSpPr>
        <p:spPr>
          <a:xfrm rot="16200000" flipV="1">
            <a:off x="4456624" y="1639376"/>
            <a:ext cx="7503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nvGraphicFramePr>
        <p:xfrm>
          <a:off x="4953000" y="838200"/>
          <a:ext cx="3973285" cy="370840"/>
        </p:xfrm>
        <a:graphic>
          <a:graphicData uri="http://schemas.openxmlformats.org/drawingml/2006/table">
            <a:tbl>
              <a:tblPr firstRow="1" bandRow="1">
                <a:tableStyleId>{2D5ABB26-0587-4C30-8999-92F81FD0307C}</a:tableStyleId>
              </a:tblPr>
              <a:tblGrid>
                <a:gridCol w="794657"/>
                <a:gridCol w="794657"/>
                <a:gridCol w="794657"/>
                <a:gridCol w="794657"/>
                <a:gridCol w="7946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r>
            </a:tbl>
          </a:graphicData>
        </a:graphic>
      </p:graphicFrame>
      <p:sp>
        <p:nvSpPr>
          <p:cNvPr id="10" name="Rectangle 9"/>
          <p:cNvSpPr/>
          <p:nvPr/>
        </p:nvSpPr>
        <p:spPr>
          <a:xfrm>
            <a:off x="4343400" y="914400"/>
            <a:ext cx="372218" cy="369332"/>
          </a:xfrm>
          <a:prstGeom prst="rect">
            <a:avLst/>
          </a:prstGeom>
        </p:spPr>
        <p:txBody>
          <a:bodyPr wrap="none">
            <a:spAutoFit/>
          </a:bodyPr>
          <a:lstStyle/>
          <a:p>
            <a:pPr algn="ctr"/>
            <a:r>
              <a:rPr lang="en-US" b="1" dirty="0" smtClean="0"/>
              <a:t>-1</a:t>
            </a:r>
            <a:endParaRPr lang="en-US" b="1" dirty="0"/>
          </a:p>
        </p:txBody>
      </p:sp>
      <p:cxnSp>
        <p:nvCxnSpPr>
          <p:cNvPr id="11" name="Elbow Connector 10"/>
          <p:cNvCxnSpPr/>
          <p:nvPr/>
        </p:nvCxnSpPr>
        <p:spPr>
          <a:xfrm rot="16200000" flipV="1">
            <a:off x="4724400" y="15240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4876800" y="3048000"/>
          <a:ext cx="3973285" cy="370840"/>
        </p:xfrm>
        <a:graphic>
          <a:graphicData uri="http://schemas.openxmlformats.org/drawingml/2006/table">
            <a:tbl>
              <a:tblPr firstRow="1" bandRow="1">
                <a:tableStyleId>{5C22544A-7EE6-4342-B048-85BDC9FD1C3A}</a:tableStyleId>
              </a:tblPr>
              <a:tblGrid>
                <a:gridCol w="794657"/>
                <a:gridCol w="794657"/>
                <a:gridCol w="794657"/>
                <a:gridCol w="794657"/>
                <a:gridCol w="794657"/>
              </a:tblGrid>
              <a:tr h="370840">
                <a:tc>
                  <a:txBody>
                    <a:bodyPr/>
                    <a:lstStyle/>
                    <a:p>
                      <a:pPr algn="ctr"/>
                      <a:r>
                        <a:rPr lang="en-US" dirty="0" smtClean="0"/>
                        <a:t>2</a:t>
                      </a:r>
                      <a:endParaRPr lang="en-US" dirty="0"/>
                    </a:p>
                  </a:txBody>
                  <a:tcPr/>
                </a:tc>
                <a:tc>
                  <a:txBody>
                    <a:bodyPr/>
                    <a:lstStyle/>
                    <a:p>
                      <a:pPr algn="ctr"/>
                      <a:r>
                        <a:rPr lang="en-US" dirty="0" smtClean="0"/>
                        <a:t>6</a:t>
                      </a:r>
                      <a:endParaRPr lang="en-US" dirty="0"/>
                    </a:p>
                  </a:txBody>
                  <a:tcPr/>
                </a:tc>
                <a:tc>
                  <a:txBody>
                    <a:bodyPr/>
                    <a:lstStyle/>
                    <a:p>
                      <a:pPr algn="ctr"/>
                      <a:r>
                        <a:rPr lang="en-US" dirty="0" smtClean="0"/>
                        <a:t>7</a:t>
                      </a:r>
                      <a:endParaRPr lang="en-US" dirty="0"/>
                    </a:p>
                  </a:txBody>
                  <a:tcPr/>
                </a:tc>
                <a:tc>
                  <a:txBody>
                    <a:bodyPr/>
                    <a:lstStyle/>
                    <a:p>
                      <a:pPr algn="ctr"/>
                      <a:r>
                        <a:rPr lang="en-US" dirty="0" smtClean="0"/>
                        <a:t>8</a:t>
                      </a:r>
                      <a:endParaRPr lang="en-US" dirty="0"/>
                    </a:p>
                  </a:txBody>
                  <a:tcPr/>
                </a:tc>
                <a:tc>
                  <a:txBody>
                    <a:bodyPr/>
                    <a:lstStyle/>
                    <a:p>
                      <a:pPr algn="ctr"/>
                      <a:r>
                        <a:rPr lang="en-US" dirty="0" smtClean="0"/>
                        <a:t>9</a:t>
                      </a:r>
                      <a:endParaRPr lang="en-US" dirty="0"/>
                    </a:p>
                  </a:txBody>
                  <a:tcPr/>
                </a:tc>
              </a:tr>
            </a:tbl>
          </a:graphicData>
        </a:graphic>
      </p:graphicFrame>
      <p:sp>
        <p:nvSpPr>
          <p:cNvPr id="13" name="Rectangle 12"/>
          <p:cNvSpPr/>
          <p:nvPr/>
        </p:nvSpPr>
        <p:spPr>
          <a:xfrm>
            <a:off x="7710021" y="42672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14" name="Rectangle 13"/>
          <p:cNvSpPr/>
          <p:nvPr/>
        </p:nvSpPr>
        <p:spPr>
          <a:xfrm>
            <a:off x="8472021" y="42672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graphicFrame>
        <p:nvGraphicFramePr>
          <p:cNvPr id="15" name="Table 14"/>
          <p:cNvGraphicFramePr>
            <a:graphicFrameLocks noGrp="1"/>
          </p:cNvGraphicFramePr>
          <p:nvPr/>
        </p:nvGraphicFramePr>
        <p:xfrm>
          <a:off x="4876800" y="2667000"/>
          <a:ext cx="3973285" cy="370840"/>
        </p:xfrm>
        <a:graphic>
          <a:graphicData uri="http://schemas.openxmlformats.org/drawingml/2006/table">
            <a:tbl>
              <a:tblPr firstRow="1" bandRow="1">
                <a:tableStyleId>{2D5ABB26-0587-4C30-8999-92F81FD0307C}</a:tableStyleId>
              </a:tblPr>
              <a:tblGrid>
                <a:gridCol w="794657"/>
                <a:gridCol w="794657"/>
                <a:gridCol w="794657"/>
                <a:gridCol w="794657"/>
                <a:gridCol w="7946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r>
            </a:tbl>
          </a:graphicData>
        </a:graphic>
      </p:graphicFrame>
      <p:sp>
        <p:nvSpPr>
          <p:cNvPr id="16" name="Rectangle 15"/>
          <p:cNvSpPr/>
          <p:nvPr/>
        </p:nvSpPr>
        <p:spPr>
          <a:xfrm>
            <a:off x="4267200" y="2743200"/>
            <a:ext cx="372218" cy="369332"/>
          </a:xfrm>
          <a:prstGeom prst="rect">
            <a:avLst/>
          </a:prstGeom>
        </p:spPr>
        <p:txBody>
          <a:bodyPr wrap="none">
            <a:spAutoFit/>
          </a:bodyPr>
          <a:lstStyle/>
          <a:p>
            <a:pPr algn="ctr"/>
            <a:r>
              <a:rPr lang="en-US" b="1" dirty="0" smtClean="0"/>
              <a:t>-1</a:t>
            </a:r>
            <a:endParaRPr lang="en-US" b="1" dirty="0"/>
          </a:p>
        </p:txBody>
      </p:sp>
      <p:graphicFrame>
        <p:nvGraphicFramePr>
          <p:cNvPr id="17" name="Table 16"/>
          <p:cNvGraphicFramePr>
            <a:graphicFrameLocks noGrp="1"/>
          </p:cNvGraphicFramePr>
          <p:nvPr/>
        </p:nvGraphicFramePr>
        <p:xfrm>
          <a:off x="5170715" y="5181600"/>
          <a:ext cx="3973285" cy="370840"/>
        </p:xfrm>
        <a:graphic>
          <a:graphicData uri="http://schemas.openxmlformats.org/drawingml/2006/table">
            <a:tbl>
              <a:tblPr firstRow="1" bandRow="1">
                <a:tableStyleId>{5C22544A-7EE6-4342-B048-85BDC9FD1C3A}</a:tableStyleId>
              </a:tblPr>
              <a:tblGrid>
                <a:gridCol w="794657"/>
                <a:gridCol w="794657"/>
                <a:gridCol w="794657"/>
                <a:gridCol w="794657"/>
                <a:gridCol w="794657"/>
              </a:tblGrid>
              <a:tr h="370840">
                <a:tc>
                  <a:txBody>
                    <a:bodyPr/>
                    <a:lstStyle/>
                    <a:p>
                      <a:pPr algn="ctr"/>
                      <a:r>
                        <a:rPr lang="en-US" dirty="0" smtClean="0"/>
                        <a:t>2</a:t>
                      </a:r>
                      <a:endParaRPr lang="en-US" dirty="0"/>
                    </a:p>
                  </a:txBody>
                  <a:tcPr/>
                </a:tc>
                <a:tc>
                  <a:txBody>
                    <a:bodyPr/>
                    <a:lstStyle/>
                    <a:p>
                      <a:pPr algn="ctr"/>
                      <a:r>
                        <a:rPr lang="en-US" dirty="0" smtClean="0"/>
                        <a:t>5</a:t>
                      </a:r>
                      <a:endParaRPr lang="en-US" dirty="0"/>
                    </a:p>
                  </a:txBody>
                  <a:tcPr/>
                </a:tc>
                <a:tc>
                  <a:txBody>
                    <a:bodyPr/>
                    <a:lstStyle/>
                    <a:p>
                      <a:pPr algn="ctr"/>
                      <a:r>
                        <a:rPr lang="en-US" dirty="0" smtClean="0"/>
                        <a:t>6</a:t>
                      </a: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18" name="Rectangle 17"/>
          <p:cNvSpPr/>
          <p:nvPr/>
        </p:nvSpPr>
        <p:spPr>
          <a:xfrm>
            <a:off x="5715000" y="6324600"/>
            <a:ext cx="744756" cy="369332"/>
          </a:xfrm>
          <a:prstGeom prst="rect">
            <a:avLst/>
          </a:prstGeom>
          <a:ln>
            <a:solidFill>
              <a:srgbClr val="FF0000"/>
            </a:solidFill>
          </a:ln>
        </p:spPr>
        <p:txBody>
          <a:bodyPr wrap="none">
            <a:spAutoFit/>
          </a:bodyPr>
          <a:lstStyle/>
          <a:p>
            <a:r>
              <a:rPr lang="en-US" b="1" dirty="0" smtClean="0">
                <a:solidFill>
                  <a:srgbClr val="FF0000"/>
                </a:solidFill>
                <a:latin typeface="Times New Roman" pitchFamily="18" charset="0"/>
                <a:cs typeface="Times New Roman" pitchFamily="18" charset="0"/>
              </a:rPr>
              <a:t>Front</a:t>
            </a:r>
            <a:endParaRPr lang="en-US" dirty="0">
              <a:solidFill>
                <a:srgbClr val="FF0000"/>
              </a:solidFill>
            </a:endParaRPr>
          </a:p>
        </p:txBody>
      </p:sp>
      <p:sp>
        <p:nvSpPr>
          <p:cNvPr id="19" name="Rectangle 18"/>
          <p:cNvSpPr/>
          <p:nvPr/>
        </p:nvSpPr>
        <p:spPr>
          <a:xfrm>
            <a:off x="7543800" y="62484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20" name="Elbow Connector 19"/>
          <p:cNvCxnSpPr/>
          <p:nvPr/>
        </p:nvCxnSpPr>
        <p:spPr>
          <a:xfrm rot="16200000" flipV="1">
            <a:off x="5447223" y="5677976"/>
            <a:ext cx="750332" cy="519579"/>
          </a:xfrm>
          <a:prstGeom prst="bentConnector3">
            <a:avLst>
              <a:gd name="adj1" fmla="val 50000"/>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nvGraphicFramePr>
        <p:xfrm>
          <a:off x="5170715" y="4800600"/>
          <a:ext cx="3973285" cy="370840"/>
        </p:xfrm>
        <a:graphic>
          <a:graphicData uri="http://schemas.openxmlformats.org/drawingml/2006/table">
            <a:tbl>
              <a:tblPr firstRow="1" bandRow="1">
                <a:tableStyleId>{2D5ABB26-0587-4C30-8999-92F81FD0307C}</a:tableStyleId>
              </a:tblPr>
              <a:tblGrid>
                <a:gridCol w="794657"/>
                <a:gridCol w="794657"/>
                <a:gridCol w="794657"/>
                <a:gridCol w="794657"/>
                <a:gridCol w="7946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r>
            </a:tbl>
          </a:graphicData>
        </a:graphic>
      </p:graphicFrame>
      <p:sp>
        <p:nvSpPr>
          <p:cNvPr id="22" name="Rectangle 21"/>
          <p:cNvSpPr/>
          <p:nvPr/>
        </p:nvSpPr>
        <p:spPr>
          <a:xfrm>
            <a:off x="4561115" y="4876800"/>
            <a:ext cx="372218" cy="369332"/>
          </a:xfrm>
          <a:prstGeom prst="rect">
            <a:avLst/>
          </a:prstGeom>
        </p:spPr>
        <p:txBody>
          <a:bodyPr wrap="none">
            <a:spAutoFit/>
          </a:bodyPr>
          <a:lstStyle/>
          <a:p>
            <a:pPr algn="ctr"/>
            <a:r>
              <a:rPr lang="en-US" b="1" dirty="0" smtClean="0"/>
              <a:t>-1</a:t>
            </a:r>
            <a:endParaRPr lang="en-US" b="1" dirty="0"/>
          </a:p>
        </p:txBody>
      </p:sp>
      <p:cxnSp>
        <p:nvCxnSpPr>
          <p:cNvPr id="23" name="Elbow Connector 22"/>
          <p:cNvCxnSpPr/>
          <p:nvPr/>
        </p:nvCxnSpPr>
        <p:spPr>
          <a:xfrm rot="16200000" flipV="1">
            <a:off x="7162800" y="56388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rot="5400000" flipH="1" flipV="1">
            <a:off x="7930633" y="3804166"/>
            <a:ext cx="750332" cy="1"/>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V="1">
            <a:off x="8343900" y="3619500"/>
            <a:ext cx="762000" cy="2286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553200" y="6324600"/>
            <a:ext cx="1007648"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cxnSp>
        <p:nvCxnSpPr>
          <p:cNvPr id="29" name="Elbow Connector 28"/>
          <p:cNvCxnSpPr/>
          <p:nvPr/>
        </p:nvCxnSpPr>
        <p:spPr>
          <a:xfrm rot="16200000" flipV="1">
            <a:off x="6285423" y="5677976"/>
            <a:ext cx="7503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fontScale="92500" lnSpcReduction="10000"/>
          </a:bodyPr>
          <a:lstStyle/>
          <a:p>
            <a:pPr>
              <a:spcBef>
                <a:spcPts val="0"/>
              </a:spcBef>
              <a:buNone/>
            </a:pPr>
            <a:r>
              <a:rPr lang="en-US" sz="2400" b="1" dirty="0" smtClean="0">
                <a:solidFill>
                  <a:srgbClr val="C00000"/>
                </a:solidFill>
                <a:latin typeface="Times New Roman" pitchFamily="18" charset="0"/>
                <a:cs typeface="Times New Roman" pitchFamily="18" charset="0"/>
              </a:rPr>
              <a:t>void display()</a:t>
            </a:r>
          </a:p>
          <a:p>
            <a:pPr>
              <a:spcBef>
                <a:spcPts val="0"/>
              </a:spcBef>
              <a:buNone/>
            </a:pPr>
            <a:r>
              <a:rPr lang="en-US" sz="2400" dirty="0" smtClean="0">
                <a:latin typeface="Times New Roman" pitchFamily="18" charset="0"/>
                <a:cs typeface="Times New Roman" pitchFamily="18" charset="0"/>
              </a:rPr>
              <a:t>{</a:t>
            </a:r>
          </a:p>
          <a:p>
            <a:pPr>
              <a:spcBef>
                <a:spcPts val="0"/>
              </a:spcBef>
              <a:buNone/>
            </a:pPr>
            <a:r>
              <a:rPr lang="en-US" sz="2400" dirty="0" smtClean="0">
                <a:solidFill>
                  <a:srgbClr val="C00000"/>
                </a:solidFill>
                <a:latin typeface="Times New Roman" pitchFamily="18" charset="0"/>
                <a:cs typeface="Times New Roman" pitchFamily="18" charset="0"/>
              </a:rPr>
              <a:t>int</a:t>
            </a:r>
            <a:r>
              <a:rPr lang="en-US" sz="2400" dirty="0" smtClean="0">
                <a:latin typeface="Times New Roman" pitchFamily="18" charset="0"/>
                <a:cs typeface="Times New Roman" pitchFamily="18" charset="0"/>
              </a:rPr>
              <a:t> i;</a:t>
            </a:r>
          </a:p>
          <a:p>
            <a:pPr>
              <a:spcBef>
                <a:spcPts val="0"/>
              </a:spcBef>
              <a:buNone/>
            </a:pPr>
            <a:r>
              <a:rPr lang="en-US" sz="2400" b="1" dirty="0" smtClean="0">
                <a:solidFill>
                  <a:srgbClr val="0033CC"/>
                </a:solidFill>
                <a:latin typeface="Times New Roman" pitchFamily="18" charset="0"/>
                <a:cs typeface="Times New Roman" pitchFamily="18" charset="0"/>
              </a:rPr>
              <a:t>		if(front==-1&amp;&amp;rear==-1)</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printf(“queue is empty”);</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a:t>
            </a:r>
            <a:r>
              <a:rPr lang="en-US" sz="2400" b="1" dirty="0" smtClean="0">
                <a:solidFill>
                  <a:srgbClr val="0033CC"/>
                </a:solidFill>
                <a:latin typeface="Times New Roman" pitchFamily="18" charset="0"/>
                <a:cs typeface="Times New Roman" pitchFamily="18" charset="0"/>
              </a:rPr>
              <a:t>else</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for (i= front; i&lt;rear+1;i++)</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printf(“	 The Elements is %d”, queue[i]);</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a:t>
            </a:r>
          </a:p>
          <a:p>
            <a:pPr>
              <a:spcBef>
                <a:spcPts val="0"/>
              </a:spcBef>
              <a:buNone/>
            </a:pPr>
            <a:r>
              <a:rPr lang="en-US" sz="2400" dirty="0" smtClean="0">
                <a:latin typeface="Times New Roman" pitchFamily="18" charset="0"/>
                <a:cs typeface="Times New Roman" pitchFamily="18" charset="0"/>
              </a:rPr>
              <a:t>		</a:t>
            </a:r>
          </a:p>
          <a:p>
            <a:pPr>
              <a:spcBef>
                <a:spcPts val="0"/>
              </a:spcBef>
              <a:buNone/>
            </a:pPr>
            <a:endParaRPr lang="en-US" sz="2400" dirty="0">
              <a:latin typeface="Times New Roman" pitchFamily="18" charset="0"/>
              <a:cs typeface="Times New Roman" pitchFamily="18" charset="0"/>
            </a:endParaRPr>
          </a:p>
        </p:txBody>
      </p:sp>
      <p:sp>
        <p:nvSpPr>
          <p:cNvPr id="4" name="Title 1"/>
          <p:cNvSpPr>
            <a:spLocks noGrp="1"/>
          </p:cNvSpPr>
          <p:nvPr>
            <p:ph type="title"/>
          </p:nvPr>
        </p:nvSpPr>
        <p:spPr>
          <a:xfrm>
            <a:off x="457200" y="0"/>
            <a:ext cx="8229600" cy="762000"/>
          </a:xfrm>
        </p:spPr>
        <p:txBody>
          <a:bodyPr>
            <a:noAutofit/>
          </a:bodyPr>
          <a:lstStyle/>
          <a:p>
            <a:r>
              <a:rPr lang="en-US" sz="2800" b="1" dirty="0" smtClean="0">
                <a:solidFill>
                  <a:srgbClr val="FF0066"/>
                </a:solidFill>
                <a:latin typeface="Times New Roman" pitchFamily="18" charset="0"/>
                <a:cs typeface="Times New Roman" pitchFamily="18" charset="0"/>
              </a:rPr>
              <a:t>Queue Implementation using Array </a:t>
            </a:r>
            <a:r>
              <a:rPr lang="en-US" sz="2800" b="1" dirty="0" smtClean="0">
                <a:solidFill>
                  <a:srgbClr val="FF0066"/>
                </a:solidFill>
                <a:latin typeface="Times New Roman" pitchFamily="18" charset="0"/>
                <a:cs typeface="Times New Roman" pitchFamily="18" charset="0"/>
                <a:sym typeface="Wingdings" pitchFamily="2" charset="2"/>
              </a:rPr>
              <a:t> </a:t>
            </a:r>
            <a:r>
              <a:rPr lang="en-US" sz="2800" b="1" dirty="0" smtClean="0">
                <a:solidFill>
                  <a:srgbClr val="0033CC"/>
                </a:solidFill>
                <a:latin typeface="Times New Roman" pitchFamily="18" charset="0"/>
                <a:cs typeface="Times New Roman" pitchFamily="18" charset="0"/>
                <a:sym typeface="Wingdings" pitchFamily="2" charset="2"/>
              </a:rPr>
              <a:t>Display()</a:t>
            </a:r>
            <a:r>
              <a:rPr lang="en-US" sz="2800" dirty="0" smtClean="0">
                <a:solidFill>
                  <a:srgbClr val="C00000"/>
                </a:solidFill>
                <a:latin typeface="Times New Roman" pitchFamily="18" charset="0"/>
                <a:cs typeface="Times New Roman" pitchFamily="18" charset="0"/>
              </a:rPr>
              <a:t/>
            </a:r>
            <a:br>
              <a:rPr lang="en-US" sz="2800" dirty="0" smtClean="0">
                <a:solidFill>
                  <a:srgbClr val="C00000"/>
                </a:solidFill>
                <a:latin typeface="Times New Roman" pitchFamily="18" charset="0"/>
                <a:cs typeface="Times New Roman" pitchFamily="18" charset="0"/>
              </a:rPr>
            </a:br>
            <a:endParaRPr lang="en-US" sz="2800" dirty="0"/>
          </a:p>
        </p:txBody>
      </p:sp>
      <p:graphicFrame>
        <p:nvGraphicFramePr>
          <p:cNvPr id="5" name="Table 4"/>
          <p:cNvGraphicFramePr>
            <a:graphicFrameLocks noGrp="1"/>
          </p:cNvGraphicFramePr>
          <p:nvPr/>
        </p:nvGraphicFramePr>
        <p:xfrm>
          <a:off x="4648200" y="5105400"/>
          <a:ext cx="3973285" cy="370840"/>
        </p:xfrm>
        <a:graphic>
          <a:graphicData uri="http://schemas.openxmlformats.org/drawingml/2006/table">
            <a:tbl>
              <a:tblPr firstRow="1" bandRow="1">
                <a:tableStyleId>{5C22544A-7EE6-4342-B048-85BDC9FD1C3A}</a:tableStyleId>
              </a:tblPr>
              <a:tblGrid>
                <a:gridCol w="794657"/>
                <a:gridCol w="794657"/>
                <a:gridCol w="794657"/>
                <a:gridCol w="794657"/>
                <a:gridCol w="794657"/>
              </a:tblGrid>
              <a:tr h="370840">
                <a:tc>
                  <a:txBody>
                    <a:bodyPr/>
                    <a:lstStyle/>
                    <a:p>
                      <a:pPr algn="ctr"/>
                      <a:r>
                        <a:rPr lang="en-US" dirty="0" smtClean="0"/>
                        <a:t>2</a:t>
                      </a:r>
                      <a:endParaRPr lang="en-US" dirty="0"/>
                    </a:p>
                  </a:txBody>
                  <a:tcPr/>
                </a:tc>
                <a:tc>
                  <a:txBody>
                    <a:bodyPr/>
                    <a:lstStyle/>
                    <a:p>
                      <a:pPr algn="ctr"/>
                      <a:r>
                        <a:rPr lang="en-US" dirty="0" smtClean="0"/>
                        <a:t>5</a:t>
                      </a:r>
                      <a:endParaRPr lang="en-US" dirty="0"/>
                    </a:p>
                  </a:txBody>
                  <a:tcPr/>
                </a:tc>
                <a:tc>
                  <a:txBody>
                    <a:bodyPr/>
                    <a:lstStyle/>
                    <a:p>
                      <a:pPr algn="ctr"/>
                      <a:r>
                        <a:rPr lang="en-US" dirty="0" smtClean="0"/>
                        <a:t>6</a:t>
                      </a: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6" name="Rectangle 5"/>
          <p:cNvSpPr/>
          <p:nvPr/>
        </p:nvSpPr>
        <p:spPr>
          <a:xfrm>
            <a:off x="5192485" y="62484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7" name="Rectangle 6"/>
          <p:cNvSpPr/>
          <p:nvPr/>
        </p:nvSpPr>
        <p:spPr>
          <a:xfrm>
            <a:off x="7021285" y="61722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8" name="Elbow Connector 7"/>
          <p:cNvCxnSpPr/>
          <p:nvPr/>
        </p:nvCxnSpPr>
        <p:spPr>
          <a:xfrm rot="16200000" flipV="1">
            <a:off x="4924708" y="5601776"/>
            <a:ext cx="7503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nvGraphicFramePr>
        <p:xfrm>
          <a:off x="4648200" y="4724400"/>
          <a:ext cx="3973285" cy="370840"/>
        </p:xfrm>
        <a:graphic>
          <a:graphicData uri="http://schemas.openxmlformats.org/drawingml/2006/table">
            <a:tbl>
              <a:tblPr firstRow="1" bandRow="1">
                <a:tableStyleId>{2D5ABB26-0587-4C30-8999-92F81FD0307C}</a:tableStyleId>
              </a:tblPr>
              <a:tblGrid>
                <a:gridCol w="794657"/>
                <a:gridCol w="794657"/>
                <a:gridCol w="794657"/>
                <a:gridCol w="794657"/>
                <a:gridCol w="7946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r>
            </a:tbl>
          </a:graphicData>
        </a:graphic>
      </p:graphicFrame>
      <p:sp>
        <p:nvSpPr>
          <p:cNvPr id="10" name="Rectangle 9"/>
          <p:cNvSpPr/>
          <p:nvPr/>
        </p:nvSpPr>
        <p:spPr>
          <a:xfrm>
            <a:off x="4038600" y="4800600"/>
            <a:ext cx="372218" cy="369332"/>
          </a:xfrm>
          <a:prstGeom prst="rect">
            <a:avLst/>
          </a:prstGeom>
        </p:spPr>
        <p:txBody>
          <a:bodyPr wrap="none">
            <a:spAutoFit/>
          </a:bodyPr>
          <a:lstStyle/>
          <a:p>
            <a:pPr algn="ctr"/>
            <a:r>
              <a:rPr lang="en-US" b="1" dirty="0" smtClean="0"/>
              <a:t>-1</a:t>
            </a:r>
            <a:endParaRPr lang="en-US" b="1" dirty="0"/>
          </a:p>
        </p:txBody>
      </p:sp>
      <p:cxnSp>
        <p:nvCxnSpPr>
          <p:cNvPr id="11" name="Elbow Connector 10"/>
          <p:cNvCxnSpPr/>
          <p:nvPr/>
        </p:nvCxnSpPr>
        <p:spPr>
          <a:xfrm rot="16200000" flipV="1">
            <a:off x="6640285" y="55626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5962"/>
          </a:xfrm>
        </p:spPr>
        <p:txBody>
          <a:bodyPr>
            <a:noAutofit/>
          </a:bodyPr>
          <a:lstStyle/>
          <a:p>
            <a:r>
              <a:rPr lang="en-US" sz="2800" b="1" dirty="0" smtClean="0">
                <a:solidFill>
                  <a:srgbClr val="FF0066"/>
                </a:solidFill>
                <a:latin typeface="Times New Roman" pitchFamily="18" charset="0"/>
                <a:cs typeface="Times New Roman" pitchFamily="18" charset="0"/>
              </a:rPr>
              <a:t>Queue Implementation using Array </a:t>
            </a:r>
            <a:r>
              <a:rPr lang="en-US" sz="2800" b="1" dirty="0" smtClean="0">
                <a:solidFill>
                  <a:srgbClr val="FF0066"/>
                </a:solidFill>
                <a:latin typeface="Times New Roman" pitchFamily="18" charset="0"/>
                <a:cs typeface="Times New Roman" pitchFamily="18" charset="0"/>
                <a:sym typeface="Wingdings" pitchFamily="2" charset="2"/>
              </a:rPr>
              <a:t> </a:t>
            </a:r>
            <a:r>
              <a:rPr lang="en-US" sz="2800" b="1" dirty="0" smtClean="0">
                <a:solidFill>
                  <a:srgbClr val="0033CC"/>
                </a:solidFill>
                <a:latin typeface="Times New Roman" pitchFamily="18" charset="0"/>
                <a:cs typeface="Times New Roman" pitchFamily="18" charset="0"/>
                <a:sym typeface="Wingdings" pitchFamily="2" charset="2"/>
              </a:rPr>
              <a:t>Peek()</a:t>
            </a:r>
            <a:r>
              <a:rPr lang="en-US" sz="2800" dirty="0" smtClean="0">
                <a:solidFill>
                  <a:srgbClr val="C00000"/>
                </a:solidFill>
                <a:latin typeface="Times New Roman" pitchFamily="18" charset="0"/>
                <a:cs typeface="Times New Roman" pitchFamily="18" charset="0"/>
              </a:rPr>
              <a:t/>
            </a:r>
            <a:br>
              <a:rPr lang="en-US" sz="2800" dirty="0" smtClean="0">
                <a:solidFill>
                  <a:srgbClr val="C00000"/>
                </a:solidFill>
                <a:latin typeface="Times New Roman" pitchFamily="18" charset="0"/>
                <a:cs typeface="Times New Roman" pitchFamily="18" charset="0"/>
              </a:rPr>
            </a:br>
            <a:endParaRPr lang="en-US" sz="2800" dirty="0"/>
          </a:p>
        </p:txBody>
      </p:sp>
      <p:sp>
        <p:nvSpPr>
          <p:cNvPr id="5" name="Content Placeholder 2"/>
          <p:cNvSpPr>
            <a:spLocks noGrp="1"/>
          </p:cNvSpPr>
          <p:nvPr>
            <p:ph idx="1"/>
          </p:nvPr>
        </p:nvSpPr>
        <p:spPr>
          <a:xfrm>
            <a:off x="457200" y="990600"/>
            <a:ext cx="8229600" cy="5135563"/>
          </a:xfrm>
        </p:spPr>
        <p:txBody>
          <a:bodyPr>
            <a:normAutofit/>
          </a:bodyPr>
          <a:lstStyle/>
          <a:p>
            <a:pPr>
              <a:spcBef>
                <a:spcPts val="0"/>
              </a:spcBef>
              <a:buNone/>
            </a:pPr>
            <a:r>
              <a:rPr lang="en-US" sz="2400" b="1" dirty="0" smtClean="0">
                <a:solidFill>
                  <a:srgbClr val="C00000"/>
                </a:solidFill>
                <a:latin typeface="Times New Roman" pitchFamily="18" charset="0"/>
                <a:cs typeface="Times New Roman" pitchFamily="18" charset="0"/>
              </a:rPr>
              <a:t>void peek()</a:t>
            </a:r>
          </a:p>
          <a:p>
            <a:pPr>
              <a:spcBef>
                <a:spcPts val="0"/>
              </a:spcBef>
              <a:buNone/>
            </a:pPr>
            <a:r>
              <a:rPr lang="en-US" sz="2400" dirty="0" smtClean="0">
                <a:latin typeface="Times New Roman" pitchFamily="18" charset="0"/>
                <a:cs typeface="Times New Roman" pitchFamily="18" charset="0"/>
              </a:rPr>
              <a:t>{</a:t>
            </a:r>
          </a:p>
          <a:p>
            <a:pPr>
              <a:spcBef>
                <a:spcPts val="0"/>
              </a:spcBef>
              <a:buNone/>
            </a:pPr>
            <a:r>
              <a:rPr lang="en-US" sz="2400" b="1" dirty="0" smtClean="0">
                <a:solidFill>
                  <a:srgbClr val="0033CC"/>
                </a:solidFill>
                <a:latin typeface="Times New Roman" pitchFamily="18" charset="0"/>
                <a:cs typeface="Times New Roman" pitchFamily="18" charset="0"/>
              </a:rPr>
              <a:t>		if(front==-1&amp;&amp;rear==-1)</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printf(“queue is empty”);</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a:t>
            </a:r>
            <a:r>
              <a:rPr lang="en-US" sz="2400" b="1" dirty="0" smtClean="0">
                <a:solidFill>
                  <a:srgbClr val="0033CC"/>
                </a:solidFill>
                <a:latin typeface="Times New Roman" pitchFamily="18" charset="0"/>
                <a:cs typeface="Times New Roman" pitchFamily="18" charset="0"/>
              </a:rPr>
              <a:t>else</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printf(“	 The front elements is %d”, queue[front]);</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a:t>
            </a:r>
          </a:p>
          <a:p>
            <a:pPr>
              <a:spcBef>
                <a:spcPts val="0"/>
              </a:spcBef>
              <a:buNone/>
            </a:pPr>
            <a:r>
              <a:rPr lang="en-US" sz="2400" dirty="0" smtClean="0">
                <a:latin typeface="Times New Roman" pitchFamily="18" charset="0"/>
                <a:cs typeface="Times New Roman" pitchFamily="18" charset="0"/>
              </a:rPr>
              <a:t>		</a:t>
            </a:r>
          </a:p>
          <a:p>
            <a:pPr>
              <a:spcBef>
                <a:spcPts val="0"/>
              </a:spcBef>
              <a:buNone/>
            </a:pPr>
            <a:endParaRPr lang="en-US" sz="2400" dirty="0">
              <a:latin typeface="Times New Roman" pitchFamily="18" charset="0"/>
              <a:cs typeface="Times New Roman" pitchFamily="18" charset="0"/>
            </a:endParaRPr>
          </a:p>
        </p:txBody>
      </p:sp>
      <p:graphicFrame>
        <p:nvGraphicFramePr>
          <p:cNvPr id="6" name="Table 5"/>
          <p:cNvGraphicFramePr>
            <a:graphicFrameLocks noGrp="1"/>
          </p:cNvGraphicFramePr>
          <p:nvPr/>
        </p:nvGraphicFramePr>
        <p:xfrm>
          <a:off x="4648200" y="5105400"/>
          <a:ext cx="3973285" cy="370840"/>
        </p:xfrm>
        <a:graphic>
          <a:graphicData uri="http://schemas.openxmlformats.org/drawingml/2006/table">
            <a:tbl>
              <a:tblPr firstRow="1" bandRow="1">
                <a:tableStyleId>{5C22544A-7EE6-4342-B048-85BDC9FD1C3A}</a:tableStyleId>
              </a:tblPr>
              <a:tblGrid>
                <a:gridCol w="794657"/>
                <a:gridCol w="794657"/>
                <a:gridCol w="794657"/>
                <a:gridCol w="794657"/>
                <a:gridCol w="794657"/>
              </a:tblGrid>
              <a:tr h="370840">
                <a:tc>
                  <a:txBody>
                    <a:bodyPr/>
                    <a:lstStyle/>
                    <a:p>
                      <a:pPr algn="ctr"/>
                      <a:r>
                        <a:rPr lang="en-US" dirty="0" smtClean="0"/>
                        <a:t>2</a:t>
                      </a:r>
                      <a:endParaRPr lang="en-US" dirty="0"/>
                    </a:p>
                  </a:txBody>
                  <a:tcPr/>
                </a:tc>
                <a:tc>
                  <a:txBody>
                    <a:bodyPr/>
                    <a:lstStyle/>
                    <a:p>
                      <a:pPr algn="ctr"/>
                      <a:r>
                        <a:rPr lang="en-US" dirty="0" smtClean="0"/>
                        <a:t>5</a:t>
                      </a:r>
                      <a:endParaRPr lang="en-US" dirty="0"/>
                    </a:p>
                  </a:txBody>
                  <a:tcPr/>
                </a:tc>
                <a:tc>
                  <a:txBody>
                    <a:bodyPr/>
                    <a:lstStyle/>
                    <a:p>
                      <a:pPr algn="ctr"/>
                      <a:r>
                        <a:rPr lang="en-US" dirty="0" smtClean="0"/>
                        <a:t>6</a:t>
                      </a: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7" name="Rectangle 6"/>
          <p:cNvSpPr/>
          <p:nvPr/>
        </p:nvSpPr>
        <p:spPr>
          <a:xfrm>
            <a:off x="5192485" y="62484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8" name="Rectangle 7"/>
          <p:cNvSpPr/>
          <p:nvPr/>
        </p:nvSpPr>
        <p:spPr>
          <a:xfrm>
            <a:off x="7021285" y="61722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9" name="Elbow Connector 8"/>
          <p:cNvCxnSpPr/>
          <p:nvPr/>
        </p:nvCxnSpPr>
        <p:spPr>
          <a:xfrm rot="16200000" flipV="1">
            <a:off x="4924708" y="5601776"/>
            <a:ext cx="7503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Table 9"/>
          <p:cNvGraphicFramePr>
            <a:graphicFrameLocks noGrp="1"/>
          </p:cNvGraphicFramePr>
          <p:nvPr/>
        </p:nvGraphicFramePr>
        <p:xfrm>
          <a:off x="4648200" y="4724400"/>
          <a:ext cx="3973285" cy="370840"/>
        </p:xfrm>
        <a:graphic>
          <a:graphicData uri="http://schemas.openxmlformats.org/drawingml/2006/table">
            <a:tbl>
              <a:tblPr firstRow="1" bandRow="1">
                <a:tableStyleId>{2D5ABB26-0587-4C30-8999-92F81FD0307C}</a:tableStyleId>
              </a:tblPr>
              <a:tblGrid>
                <a:gridCol w="794657"/>
                <a:gridCol w="794657"/>
                <a:gridCol w="794657"/>
                <a:gridCol w="794657"/>
                <a:gridCol w="794657"/>
              </a:tblGrid>
              <a:tr h="370840">
                <a:tc>
                  <a:txBody>
                    <a:bodyPr/>
                    <a:lstStyle/>
                    <a:p>
                      <a:pPr algn="ctr"/>
                      <a:r>
                        <a:rPr lang="en-US" b="1" dirty="0" smtClean="0"/>
                        <a:t>0</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4</a:t>
                      </a:r>
                      <a:endParaRPr lang="en-US" b="1" dirty="0"/>
                    </a:p>
                  </a:txBody>
                  <a:tcPr/>
                </a:tc>
              </a:tr>
            </a:tbl>
          </a:graphicData>
        </a:graphic>
      </p:graphicFrame>
      <p:sp>
        <p:nvSpPr>
          <p:cNvPr id="11" name="Rectangle 10"/>
          <p:cNvSpPr/>
          <p:nvPr/>
        </p:nvSpPr>
        <p:spPr>
          <a:xfrm>
            <a:off x="4038600" y="4800600"/>
            <a:ext cx="372218" cy="369332"/>
          </a:xfrm>
          <a:prstGeom prst="rect">
            <a:avLst/>
          </a:prstGeom>
        </p:spPr>
        <p:txBody>
          <a:bodyPr wrap="none">
            <a:spAutoFit/>
          </a:bodyPr>
          <a:lstStyle/>
          <a:p>
            <a:pPr algn="ctr"/>
            <a:r>
              <a:rPr lang="en-US" b="1" dirty="0" smtClean="0"/>
              <a:t>-1</a:t>
            </a:r>
            <a:endParaRPr lang="en-US" b="1" dirty="0"/>
          </a:p>
        </p:txBody>
      </p:sp>
      <p:cxnSp>
        <p:nvCxnSpPr>
          <p:cNvPr id="12" name="Elbow Connector 11"/>
          <p:cNvCxnSpPr/>
          <p:nvPr/>
        </p:nvCxnSpPr>
        <p:spPr>
          <a:xfrm rot="16200000" flipV="1">
            <a:off x="6640285" y="55626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274638"/>
            <a:ext cx="8458200" cy="1143000"/>
          </a:xfrm>
        </p:spPr>
        <p:txBody>
          <a:bodyPr>
            <a:normAutofit fontScale="90000"/>
          </a:bodyPr>
          <a:lstStyle/>
          <a:p>
            <a:r>
              <a:rPr lang="en-US" sz="4000" b="1" dirty="0" smtClean="0">
                <a:solidFill>
                  <a:srgbClr val="FF0066"/>
                </a:solidFill>
                <a:latin typeface="Times New Roman" pitchFamily="18" charset="0"/>
                <a:cs typeface="Times New Roman" pitchFamily="18" charset="0"/>
              </a:rPr>
              <a:t>Queue Implementation using Linked List</a:t>
            </a:r>
            <a:r>
              <a:rPr lang="en-US" dirty="0" smtClean="0">
                <a:solidFill>
                  <a:srgbClr val="C00000"/>
                </a:solidFill>
                <a:latin typeface="Times New Roman" pitchFamily="18" charset="0"/>
                <a:cs typeface="Times New Roman" pitchFamily="18" charset="0"/>
              </a:rPr>
              <a:t/>
            </a:r>
            <a:br>
              <a:rPr lang="en-US" dirty="0" smtClean="0">
                <a:solidFill>
                  <a:srgbClr val="C00000"/>
                </a:solidFill>
                <a:latin typeface="Times New Roman" pitchFamily="18" charset="0"/>
                <a:cs typeface="Times New Roman" pitchFamily="18" charset="0"/>
              </a:rPr>
            </a:br>
            <a:endParaRPr lang="en-US" dirty="0"/>
          </a:p>
        </p:txBody>
      </p:sp>
      <p:graphicFrame>
        <p:nvGraphicFramePr>
          <p:cNvPr id="5" name="Table 4"/>
          <p:cNvGraphicFramePr>
            <a:graphicFrameLocks noGrp="1"/>
          </p:cNvGraphicFramePr>
          <p:nvPr/>
        </p:nvGraphicFramePr>
        <p:xfrm>
          <a:off x="1371600" y="1828800"/>
          <a:ext cx="1447800" cy="370840"/>
        </p:xfrm>
        <a:graphic>
          <a:graphicData uri="http://schemas.openxmlformats.org/drawingml/2006/table">
            <a:tbl>
              <a:tblPr firstRow="1" bandRow="1">
                <a:tableStyleId>{5C22544A-7EE6-4342-B048-85BDC9FD1C3A}</a:tableStyleId>
              </a:tblPr>
              <a:tblGrid>
                <a:gridCol w="723900"/>
                <a:gridCol w="723900"/>
              </a:tblGrid>
              <a:tr h="370840">
                <a:tc>
                  <a:txBody>
                    <a:bodyPr/>
                    <a:lstStyle/>
                    <a:p>
                      <a:pPr algn="ctr"/>
                      <a:r>
                        <a:rPr lang="en-US" dirty="0" smtClean="0"/>
                        <a:t>4</a:t>
                      </a:r>
                      <a:endParaRPr lang="en-US" dirty="0"/>
                    </a:p>
                  </a:txBody>
                  <a:tcPr/>
                </a:tc>
                <a:tc>
                  <a:txBody>
                    <a:bodyPr/>
                    <a:lstStyle/>
                    <a:p>
                      <a:pPr algn="ctr"/>
                      <a:r>
                        <a:rPr lang="en-US" dirty="0" smtClean="0">
                          <a:solidFill>
                            <a:srgbClr val="FF0000"/>
                          </a:solidFill>
                        </a:rPr>
                        <a:t>100</a:t>
                      </a:r>
                      <a:endParaRPr lang="en-US" dirty="0">
                        <a:solidFill>
                          <a:srgbClr val="FF0000"/>
                        </a:solidFill>
                      </a:endParaRPr>
                    </a:p>
                  </a:txBody>
                  <a:tcPr/>
                </a:tc>
              </a:tr>
            </a:tbl>
          </a:graphicData>
        </a:graphic>
      </p:graphicFrame>
      <p:graphicFrame>
        <p:nvGraphicFramePr>
          <p:cNvPr id="6" name="Table 5"/>
          <p:cNvGraphicFramePr>
            <a:graphicFrameLocks noGrp="1"/>
          </p:cNvGraphicFramePr>
          <p:nvPr/>
        </p:nvGraphicFramePr>
        <p:xfrm>
          <a:off x="3352800" y="1828800"/>
          <a:ext cx="1447800" cy="370840"/>
        </p:xfrm>
        <a:graphic>
          <a:graphicData uri="http://schemas.openxmlformats.org/drawingml/2006/table">
            <a:tbl>
              <a:tblPr firstRow="1" bandRow="1">
                <a:tableStyleId>{5C22544A-7EE6-4342-B048-85BDC9FD1C3A}</a:tableStyleId>
              </a:tblPr>
              <a:tblGrid>
                <a:gridCol w="723900"/>
                <a:gridCol w="723900"/>
              </a:tblGrid>
              <a:tr h="370840">
                <a:tc>
                  <a:txBody>
                    <a:bodyPr/>
                    <a:lstStyle/>
                    <a:p>
                      <a:pPr algn="ctr"/>
                      <a:r>
                        <a:rPr lang="en-US" dirty="0" smtClean="0"/>
                        <a:t>3</a:t>
                      </a:r>
                      <a:endParaRPr lang="en-US" dirty="0"/>
                    </a:p>
                  </a:txBody>
                  <a:tcPr/>
                </a:tc>
                <a:tc>
                  <a:txBody>
                    <a:bodyPr/>
                    <a:lstStyle/>
                    <a:p>
                      <a:pPr algn="ctr"/>
                      <a:r>
                        <a:rPr lang="en-US" dirty="0" smtClean="0">
                          <a:solidFill>
                            <a:srgbClr val="FF0000"/>
                          </a:solidFill>
                        </a:rPr>
                        <a:t>200</a:t>
                      </a:r>
                      <a:endParaRPr lang="en-US" dirty="0">
                        <a:solidFill>
                          <a:srgbClr val="FF0000"/>
                        </a:solidFill>
                      </a:endParaRPr>
                    </a:p>
                  </a:txBody>
                  <a:tcPr/>
                </a:tc>
              </a:tr>
            </a:tbl>
          </a:graphicData>
        </a:graphic>
      </p:graphicFrame>
      <p:graphicFrame>
        <p:nvGraphicFramePr>
          <p:cNvPr id="7" name="Table 6"/>
          <p:cNvGraphicFramePr>
            <a:graphicFrameLocks noGrp="1"/>
          </p:cNvGraphicFramePr>
          <p:nvPr/>
        </p:nvGraphicFramePr>
        <p:xfrm>
          <a:off x="5334000" y="1828800"/>
          <a:ext cx="1447800" cy="370840"/>
        </p:xfrm>
        <a:graphic>
          <a:graphicData uri="http://schemas.openxmlformats.org/drawingml/2006/table">
            <a:tbl>
              <a:tblPr firstRow="1" bandRow="1">
                <a:tableStyleId>{5C22544A-7EE6-4342-B048-85BDC9FD1C3A}</a:tableStyleId>
              </a:tblPr>
              <a:tblGrid>
                <a:gridCol w="723900"/>
                <a:gridCol w="723900"/>
              </a:tblGrid>
              <a:tr h="370840">
                <a:tc>
                  <a:txBody>
                    <a:bodyPr/>
                    <a:lstStyle/>
                    <a:p>
                      <a:pPr algn="ctr"/>
                      <a:r>
                        <a:rPr lang="en-US" dirty="0" smtClean="0"/>
                        <a:t>5</a:t>
                      </a:r>
                      <a:endParaRPr lang="en-US" dirty="0"/>
                    </a:p>
                  </a:txBody>
                  <a:tcPr/>
                </a:tc>
                <a:tc>
                  <a:txBody>
                    <a:bodyPr/>
                    <a:lstStyle/>
                    <a:p>
                      <a:pPr algn="ctr"/>
                      <a:r>
                        <a:rPr lang="en-US" dirty="0" smtClean="0">
                          <a:solidFill>
                            <a:srgbClr val="FF0000"/>
                          </a:solidFill>
                        </a:rPr>
                        <a:t>300</a:t>
                      </a:r>
                      <a:endParaRPr lang="en-US" dirty="0">
                        <a:solidFill>
                          <a:srgbClr val="FF0000"/>
                        </a:solidFill>
                      </a:endParaRPr>
                    </a:p>
                  </a:txBody>
                  <a:tcPr/>
                </a:tc>
              </a:tr>
            </a:tbl>
          </a:graphicData>
        </a:graphic>
      </p:graphicFrame>
      <p:graphicFrame>
        <p:nvGraphicFramePr>
          <p:cNvPr id="8" name="Table 7"/>
          <p:cNvGraphicFramePr>
            <a:graphicFrameLocks noGrp="1"/>
          </p:cNvGraphicFramePr>
          <p:nvPr/>
        </p:nvGraphicFramePr>
        <p:xfrm>
          <a:off x="7315200" y="1828800"/>
          <a:ext cx="1447800" cy="370840"/>
        </p:xfrm>
        <a:graphic>
          <a:graphicData uri="http://schemas.openxmlformats.org/drawingml/2006/table">
            <a:tbl>
              <a:tblPr firstRow="1" bandRow="1">
                <a:tableStyleId>{5C22544A-7EE6-4342-B048-85BDC9FD1C3A}</a:tableStyleId>
              </a:tblPr>
              <a:tblGrid>
                <a:gridCol w="723900"/>
                <a:gridCol w="723900"/>
              </a:tblGrid>
              <a:tr h="370840">
                <a:tc>
                  <a:txBody>
                    <a:bodyPr/>
                    <a:lstStyle/>
                    <a:p>
                      <a:pPr algn="ctr"/>
                      <a:r>
                        <a:rPr lang="en-US" dirty="0" smtClean="0"/>
                        <a:t>6</a:t>
                      </a:r>
                      <a:endParaRPr lang="en-US" dirty="0"/>
                    </a:p>
                  </a:txBody>
                  <a:tcPr/>
                </a:tc>
                <a:tc>
                  <a:txBody>
                    <a:bodyPr/>
                    <a:lstStyle/>
                    <a:p>
                      <a:pPr algn="ctr"/>
                      <a:r>
                        <a:rPr lang="en-US" dirty="0" smtClean="0">
                          <a:solidFill>
                            <a:srgbClr val="FF0000"/>
                          </a:solidFill>
                        </a:rPr>
                        <a:t>0</a:t>
                      </a:r>
                      <a:endParaRPr lang="en-US" dirty="0">
                        <a:solidFill>
                          <a:srgbClr val="FF0000"/>
                        </a:solidFill>
                      </a:endParaRPr>
                    </a:p>
                  </a:txBody>
                  <a:tcPr/>
                </a:tc>
              </a:tr>
            </a:tbl>
          </a:graphicData>
        </a:graphic>
      </p:graphicFrame>
      <p:cxnSp>
        <p:nvCxnSpPr>
          <p:cNvPr id="9" name="Straight Arrow Connector 8"/>
          <p:cNvCxnSpPr/>
          <p:nvPr/>
        </p:nvCxnSpPr>
        <p:spPr>
          <a:xfrm>
            <a:off x="2819400" y="1981200"/>
            <a:ext cx="5334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00600" y="1981200"/>
            <a:ext cx="5334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781800" y="1981200"/>
            <a:ext cx="5334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1371600" y="22098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smtClean="0"/>
                        <a:t>500</a:t>
                      </a:r>
                      <a:endParaRPr lang="en-US" dirty="0"/>
                    </a:p>
                  </a:txBody>
                  <a:tcPr/>
                </a:tc>
              </a:tr>
            </a:tbl>
          </a:graphicData>
        </a:graphic>
      </p:graphicFrame>
      <p:graphicFrame>
        <p:nvGraphicFramePr>
          <p:cNvPr id="13" name="Table 12"/>
          <p:cNvGraphicFramePr>
            <a:graphicFrameLocks noGrp="1"/>
          </p:cNvGraphicFramePr>
          <p:nvPr/>
        </p:nvGraphicFramePr>
        <p:xfrm>
          <a:off x="3352800" y="22098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smtClean="0"/>
                        <a:t>100</a:t>
                      </a:r>
                      <a:endParaRPr lang="en-US" dirty="0"/>
                    </a:p>
                  </a:txBody>
                  <a:tcPr/>
                </a:tc>
              </a:tr>
            </a:tbl>
          </a:graphicData>
        </a:graphic>
      </p:graphicFrame>
      <p:graphicFrame>
        <p:nvGraphicFramePr>
          <p:cNvPr id="14" name="Table 13"/>
          <p:cNvGraphicFramePr>
            <a:graphicFrameLocks noGrp="1"/>
          </p:cNvGraphicFramePr>
          <p:nvPr/>
        </p:nvGraphicFramePr>
        <p:xfrm>
          <a:off x="5334000" y="22098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smtClean="0"/>
                        <a:t>200</a:t>
                      </a:r>
                      <a:endParaRPr lang="en-US" dirty="0"/>
                    </a:p>
                  </a:txBody>
                  <a:tcPr/>
                </a:tc>
              </a:tr>
            </a:tbl>
          </a:graphicData>
        </a:graphic>
      </p:graphicFrame>
      <p:graphicFrame>
        <p:nvGraphicFramePr>
          <p:cNvPr id="15" name="Table 14"/>
          <p:cNvGraphicFramePr>
            <a:graphicFrameLocks noGrp="1"/>
          </p:cNvGraphicFramePr>
          <p:nvPr/>
        </p:nvGraphicFramePr>
        <p:xfrm>
          <a:off x="7315200" y="22098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smtClean="0"/>
                        <a:t>300</a:t>
                      </a:r>
                      <a:endParaRPr lang="en-US" dirty="0"/>
                    </a:p>
                  </a:txBody>
                  <a:tcPr/>
                </a:tc>
              </a:tr>
            </a:tbl>
          </a:graphicData>
        </a:graphic>
      </p:graphicFrame>
      <p:graphicFrame>
        <p:nvGraphicFramePr>
          <p:cNvPr id="16" name="Table 15"/>
          <p:cNvGraphicFramePr>
            <a:graphicFrameLocks noGrp="1"/>
          </p:cNvGraphicFramePr>
          <p:nvPr/>
        </p:nvGraphicFramePr>
        <p:xfrm>
          <a:off x="304800" y="1143000"/>
          <a:ext cx="1447800" cy="370840"/>
        </p:xfrm>
        <a:graphic>
          <a:graphicData uri="http://schemas.openxmlformats.org/drawingml/2006/table">
            <a:tbl>
              <a:tblPr firstRow="1" bandRow="1">
                <a:tableStyleId>{69012ECD-51FC-41F1-AA8D-1B2483CD663E}</a:tableStyleId>
              </a:tblPr>
              <a:tblGrid>
                <a:gridCol w="1447800"/>
              </a:tblGrid>
              <a:tr h="370840">
                <a:tc>
                  <a:txBody>
                    <a:bodyPr/>
                    <a:lstStyle/>
                    <a:p>
                      <a:pPr algn="ctr"/>
                      <a:r>
                        <a:rPr lang="en-US" dirty="0" smtClean="0"/>
                        <a:t>500</a:t>
                      </a:r>
                      <a:endParaRPr lang="en-US" dirty="0"/>
                    </a:p>
                  </a:txBody>
                  <a:tcPr/>
                </a:tc>
              </a:tr>
            </a:tbl>
          </a:graphicData>
        </a:graphic>
      </p:graphicFrame>
      <p:cxnSp>
        <p:nvCxnSpPr>
          <p:cNvPr id="17" name="Elbow Connector 16"/>
          <p:cNvCxnSpPr/>
          <p:nvPr/>
        </p:nvCxnSpPr>
        <p:spPr>
          <a:xfrm>
            <a:off x="838200" y="1524000"/>
            <a:ext cx="609600" cy="457200"/>
          </a:xfrm>
          <a:prstGeom prst="bentConnector3">
            <a:avLst>
              <a:gd name="adj1" fmla="val 82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5" name="Table 24"/>
          <p:cNvGraphicFramePr>
            <a:graphicFrameLocks noGrp="1"/>
          </p:cNvGraphicFramePr>
          <p:nvPr/>
        </p:nvGraphicFramePr>
        <p:xfrm>
          <a:off x="1524000" y="4419600"/>
          <a:ext cx="1447800" cy="370840"/>
        </p:xfrm>
        <a:graphic>
          <a:graphicData uri="http://schemas.openxmlformats.org/drawingml/2006/table">
            <a:tbl>
              <a:tblPr firstRow="1" bandRow="1">
                <a:tableStyleId>{5C22544A-7EE6-4342-B048-85BDC9FD1C3A}</a:tableStyleId>
              </a:tblPr>
              <a:tblGrid>
                <a:gridCol w="723900"/>
                <a:gridCol w="723900"/>
              </a:tblGrid>
              <a:tr h="370840">
                <a:tc>
                  <a:txBody>
                    <a:bodyPr/>
                    <a:lstStyle/>
                    <a:p>
                      <a:pPr algn="ctr"/>
                      <a:r>
                        <a:rPr lang="en-US" dirty="0" smtClean="0"/>
                        <a:t>4</a:t>
                      </a:r>
                      <a:endParaRPr lang="en-US" dirty="0"/>
                    </a:p>
                  </a:txBody>
                  <a:tcPr/>
                </a:tc>
                <a:tc>
                  <a:txBody>
                    <a:bodyPr/>
                    <a:lstStyle/>
                    <a:p>
                      <a:pPr algn="ctr"/>
                      <a:r>
                        <a:rPr lang="en-US" dirty="0" smtClean="0">
                          <a:solidFill>
                            <a:srgbClr val="FF0000"/>
                          </a:solidFill>
                        </a:rPr>
                        <a:t>100</a:t>
                      </a:r>
                      <a:endParaRPr lang="en-US" dirty="0">
                        <a:solidFill>
                          <a:srgbClr val="FF0000"/>
                        </a:solidFill>
                      </a:endParaRPr>
                    </a:p>
                  </a:txBody>
                  <a:tcPr/>
                </a:tc>
              </a:tr>
            </a:tbl>
          </a:graphicData>
        </a:graphic>
      </p:graphicFrame>
      <p:graphicFrame>
        <p:nvGraphicFramePr>
          <p:cNvPr id="26" name="Table 25"/>
          <p:cNvGraphicFramePr>
            <a:graphicFrameLocks noGrp="1"/>
          </p:cNvGraphicFramePr>
          <p:nvPr/>
        </p:nvGraphicFramePr>
        <p:xfrm>
          <a:off x="3505200" y="4419600"/>
          <a:ext cx="1447800" cy="370840"/>
        </p:xfrm>
        <a:graphic>
          <a:graphicData uri="http://schemas.openxmlformats.org/drawingml/2006/table">
            <a:tbl>
              <a:tblPr firstRow="1" bandRow="1">
                <a:tableStyleId>{5C22544A-7EE6-4342-B048-85BDC9FD1C3A}</a:tableStyleId>
              </a:tblPr>
              <a:tblGrid>
                <a:gridCol w="723900"/>
                <a:gridCol w="723900"/>
              </a:tblGrid>
              <a:tr h="370840">
                <a:tc>
                  <a:txBody>
                    <a:bodyPr/>
                    <a:lstStyle/>
                    <a:p>
                      <a:pPr algn="ctr"/>
                      <a:r>
                        <a:rPr lang="en-US" dirty="0" smtClean="0"/>
                        <a:t>3</a:t>
                      </a:r>
                      <a:endParaRPr lang="en-US" dirty="0"/>
                    </a:p>
                  </a:txBody>
                  <a:tcPr/>
                </a:tc>
                <a:tc>
                  <a:txBody>
                    <a:bodyPr/>
                    <a:lstStyle/>
                    <a:p>
                      <a:pPr algn="ctr"/>
                      <a:r>
                        <a:rPr lang="en-US" dirty="0" smtClean="0">
                          <a:solidFill>
                            <a:srgbClr val="FF0000"/>
                          </a:solidFill>
                        </a:rPr>
                        <a:t>200</a:t>
                      </a:r>
                      <a:endParaRPr lang="en-US" dirty="0">
                        <a:solidFill>
                          <a:srgbClr val="FF0000"/>
                        </a:solidFill>
                      </a:endParaRPr>
                    </a:p>
                  </a:txBody>
                  <a:tcPr/>
                </a:tc>
              </a:tr>
            </a:tbl>
          </a:graphicData>
        </a:graphic>
      </p:graphicFrame>
      <p:graphicFrame>
        <p:nvGraphicFramePr>
          <p:cNvPr id="27" name="Table 26"/>
          <p:cNvGraphicFramePr>
            <a:graphicFrameLocks noGrp="1"/>
          </p:cNvGraphicFramePr>
          <p:nvPr/>
        </p:nvGraphicFramePr>
        <p:xfrm>
          <a:off x="5486400" y="4419600"/>
          <a:ext cx="1447800" cy="370840"/>
        </p:xfrm>
        <a:graphic>
          <a:graphicData uri="http://schemas.openxmlformats.org/drawingml/2006/table">
            <a:tbl>
              <a:tblPr firstRow="1" bandRow="1">
                <a:tableStyleId>{5C22544A-7EE6-4342-B048-85BDC9FD1C3A}</a:tableStyleId>
              </a:tblPr>
              <a:tblGrid>
                <a:gridCol w="723900"/>
                <a:gridCol w="723900"/>
              </a:tblGrid>
              <a:tr h="370840">
                <a:tc>
                  <a:txBody>
                    <a:bodyPr/>
                    <a:lstStyle/>
                    <a:p>
                      <a:pPr algn="ctr"/>
                      <a:r>
                        <a:rPr lang="en-US" dirty="0" smtClean="0"/>
                        <a:t>5</a:t>
                      </a:r>
                      <a:endParaRPr lang="en-US" dirty="0"/>
                    </a:p>
                  </a:txBody>
                  <a:tcPr/>
                </a:tc>
                <a:tc>
                  <a:txBody>
                    <a:bodyPr/>
                    <a:lstStyle/>
                    <a:p>
                      <a:pPr algn="ctr"/>
                      <a:r>
                        <a:rPr lang="en-US" dirty="0" smtClean="0">
                          <a:solidFill>
                            <a:srgbClr val="FF0000"/>
                          </a:solidFill>
                        </a:rPr>
                        <a:t>300</a:t>
                      </a:r>
                      <a:endParaRPr lang="en-US" dirty="0">
                        <a:solidFill>
                          <a:srgbClr val="FF0000"/>
                        </a:solidFill>
                      </a:endParaRPr>
                    </a:p>
                  </a:txBody>
                  <a:tcPr/>
                </a:tc>
              </a:tr>
            </a:tbl>
          </a:graphicData>
        </a:graphic>
      </p:graphicFrame>
      <p:graphicFrame>
        <p:nvGraphicFramePr>
          <p:cNvPr id="28" name="Table 27"/>
          <p:cNvGraphicFramePr>
            <a:graphicFrameLocks noGrp="1"/>
          </p:cNvGraphicFramePr>
          <p:nvPr/>
        </p:nvGraphicFramePr>
        <p:xfrm>
          <a:off x="7467600" y="4419600"/>
          <a:ext cx="1447800" cy="370840"/>
        </p:xfrm>
        <a:graphic>
          <a:graphicData uri="http://schemas.openxmlformats.org/drawingml/2006/table">
            <a:tbl>
              <a:tblPr firstRow="1" bandRow="1">
                <a:tableStyleId>{5C22544A-7EE6-4342-B048-85BDC9FD1C3A}</a:tableStyleId>
              </a:tblPr>
              <a:tblGrid>
                <a:gridCol w="723900"/>
                <a:gridCol w="723900"/>
              </a:tblGrid>
              <a:tr h="370840">
                <a:tc>
                  <a:txBody>
                    <a:bodyPr/>
                    <a:lstStyle/>
                    <a:p>
                      <a:pPr algn="ctr"/>
                      <a:r>
                        <a:rPr lang="en-US" dirty="0" smtClean="0"/>
                        <a:t>6</a:t>
                      </a:r>
                      <a:endParaRPr lang="en-US" dirty="0"/>
                    </a:p>
                  </a:txBody>
                  <a:tcPr/>
                </a:tc>
                <a:tc>
                  <a:txBody>
                    <a:bodyPr/>
                    <a:lstStyle/>
                    <a:p>
                      <a:pPr algn="ctr"/>
                      <a:r>
                        <a:rPr lang="en-US" dirty="0" smtClean="0">
                          <a:solidFill>
                            <a:srgbClr val="FF0000"/>
                          </a:solidFill>
                        </a:rPr>
                        <a:t>0</a:t>
                      </a:r>
                      <a:endParaRPr lang="en-US" dirty="0">
                        <a:solidFill>
                          <a:srgbClr val="FF0000"/>
                        </a:solidFill>
                      </a:endParaRPr>
                    </a:p>
                  </a:txBody>
                  <a:tcPr/>
                </a:tc>
              </a:tr>
            </a:tbl>
          </a:graphicData>
        </a:graphic>
      </p:graphicFrame>
      <p:cxnSp>
        <p:nvCxnSpPr>
          <p:cNvPr id="29" name="Straight Arrow Connector 28"/>
          <p:cNvCxnSpPr/>
          <p:nvPr/>
        </p:nvCxnSpPr>
        <p:spPr>
          <a:xfrm>
            <a:off x="2971800" y="4572000"/>
            <a:ext cx="5334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953000" y="4572000"/>
            <a:ext cx="5334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934200" y="4572000"/>
            <a:ext cx="5334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2" name="Table 31"/>
          <p:cNvGraphicFramePr>
            <a:graphicFrameLocks noGrp="1"/>
          </p:cNvGraphicFramePr>
          <p:nvPr/>
        </p:nvGraphicFramePr>
        <p:xfrm>
          <a:off x="1524000" y="48006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smtClean="0"/>
                        <a:t>500</a:t>
                      </a:r>
                      <a:endParaRPr lang="en-US" dirty="0"/>
                    </a:p>
                  </a:txBody>
                  <a:tcPr/>
                </a:tc>
              </a:tr>
            </a:tbl>
          </a:graphicData>
        </a:graphic>
      </p:graphicFrame>
      <p:graphicFrame>
        <p:nvGraphicFramePr>
          <p:cNvPr id="33" name="Table 32"/>
          <p:cNvGraphicFramePr>
            <a:graphicFrameLocks noGrp="1"/>
          </p:cNvGraphicFramePr>
          <p:nvPr/>
        </p:nvGraphicFramePr>
        <p:xfrm>
          <a:off x="3505200" y="48006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smtClean="0"/>
                        <a:t>100</a:t>
                      </a:r>
                      <a:endParaRPr lang="en-US" dirty="0"/>
                    </a:p>
                  </a:txBody>
                  <a:tcPr/>
                </a:tc>
              </a:tr>
            </a:tbl>
          </a:graphicData>
        </a:graphic>
      </p:graphicFrame>
      <p:graphicFrame>
        <p:nvGraphicFramePr>
          <p:cNvPr id="34" name="Table 33"/>
          <p:cNvGraphicFramePr>
            <a:graphicFrameLocks noGrp="1"/>
          </p:cNvGraphicFramePr>
          <p:nvPr/>
        </p:nvGraphicFramePr>
        <p:xfrm>
          <a:off x="5486400" y="48006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smtClean="0"/>
                        <a:t>200</a:t>
                      </a:r>
                      <a:endParaRPr lang="en-US" dirty="0"/>
                    </a:p>
                  </a:txBody>
                  <a:tcPr/>
                </a:tc>
              </a:tr>
            </a:tbl>
          </a:graphicData>
        </a:graphic>
      </p:graphicFrame>
      <p:graphicFrame>
        <p:nvGraphicFramePr>
          <p:cNvPr id="35" name="Table 34"/>
          <p:cNvGraphicFramePr>
            <a:graphicFrameLocks noGrp="1"/>
          </p:cNvGraphicFramePr>
          <p:nvPr/>
        </p:nvGraphicFramePr>
        <p:xfrm>
          <a:off x="7467600" y="48006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smtClean="0"/>
                        <a:t>300</a:t>
                      </a:r>
                      <a:endParaRPr lang="en-US" dirty="0"/>
                    </a:p>
                  </a:txBody>
                  <a:tcPr/>
                </a:tc>
              </a:tr>
            </a:tbl>
          </a:graphicData>
        </a:graphic>
      </p:graphicFrame>
      <p:graphicFrame>
        <p:nvGraphicFramePr>
          <p:cNvPr id="36" name="Table 35"/>
          <p:cNvGraphicFramePr>
            <a:graphicFrameLocks noGrp="1"/>
          </p:cNvGraphicFramePr>
          <p:nvPr/>
        </p:nvGraphicFramePr>
        <p:xfrm>
          <a:off x="457200" y="3733800"/>
          <a:ext cx="1447800" cy="370840"/>
        </p:xfrm>
        <a:graphic>
          <a:graphicData uri="http://schemas.openxmlformats.org/drawingml/2006/table">
            <a:tbl>
              <a:tblPr firstRow="1" bandRow="1">
                <a:tableStyleId>{69012ECD-51FC-41F1-AA8D-1B2483CD663E}</a:tableStyleId>
              </a:tblPr>
              <a:tblGrid>
                <a:gridCol w="1447800"/>
              </a:tblGrid>
              <a:tr h="370840">
                <a:tc>
                  <a:txBody>
                    <a:bodyPr/>
                    <a:lstStyle/>
                    <a:p>
                      <a:pPr algn="ctr"/>
                      <a:r>
                        <a:rPr lang="en-US" dirty="0" smtClean="0"/>
                        <a:t>500</a:t>
                      </a:r>
                      <a:endParaRPr lang="en-US" dirty="0"/>
                    </a:p>
                  </a:txBody>
                  <a:tcPr/>
                </a:tc>
              </a:tr>
            </a:tbl>
          </a:graphicData>
        </a:graphic>
      </p:graphicFrame>
      <p:cxnSp>
        <p:nvCxnSpPr>
          <p:cNvPr id="37" name="Elbow Connector 36"/>
          <p:cNvCxnSpPr/>
          <p:nvPr/>
        </p:nvCxnSpPr>
        <p:spPr>
          <a:xfrm>
            <a:off x="990600" y="4114800"/>
            <a:ext cx="609600" cy="457200"/>
          </a:xfrm>
          <a:prstGeom prst="bentConnector3">
            <a:avLst>
              <a:gd name="adj1" fmla="val 82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8" name="Table 37"/>
          <p:cNvGraphicFramePr>
            <a:graphicFrameLocks noGrp="1"/>
          </p:cNvGraphicFramePr>
          <p:nvPr/>
        </p:nvGraphicFramePr>
        <p:xfrm>
          <a:off x="7239000" y="3591560"/>
          <a:ext cx="1447800" cy="370840"/>
        </p:xfrm>
        <a:graphic>
          <a:graphicData uri="http://schemas.openxmlformats.org/drawingml/2006/table">
            <a:tbl>
              <a:tblPr firstRow="1" bandRow="1">
                <a:tableStyleId>{69012ECD-51FC-41F1-AA8D-1B2483CD663E}</a:tableStyleId>
              </a:tblPr>
              <a:tblGrid>
                <a:gridCol w="1447800"/>
              </a:tblGrid>
              <a:tr h="370840">
                <a:tc>
                  <a:txBody>
                    <a:bodyPr/>
                    <a:lstStyle/>
                    <a:p>
                      <a:pPr algn="ctr"/>
                      <a:r>
                        <a:rPr lang="en-US" dirty="0" smtClean="0"/>
                        <a:t>300</a:t>
                      </a:r>
                      <a:endParaRPr lang="en-US" dirty="0"/>
                    </a:p>
                  </a:txBody>
                  <a:tcPr/>
                </a:tc>
              </a:tr>
            </a:tbl>
          </a:graphicData>
        </a:graphic>
      </p:graphicFrame>
      <p:cxnSp>
        <p:nvCxnSpPr>
          <p:cNvPr id="39" name="Straight Arrow Connector 38"/>
          <p:cNvCxnSpPr/>
          <p:nvPr/>
        </p:nvCxnSpPr>
        <p:spPr>
          <a:xfrm rot="5400000">
            <a:off x="7734300" y="4229100"/>
            <a:ext cx="5334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239000" y="5955268"/>
            <a:ext cx="1827744"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sym typeface="Wingdings" pitchFamily="2" charset="2"/>
              </a:rPr>
              <a:t>Rear Enqueue</a:t>
            </a:r>
            <a:endParaRPr lang="en-US" dirty="0"/>
          </a:p>
        </p:txBody>
      </p:sp>
      <p:sp>
        <p:nvSpPr>
          <p:cNvPr id="41" name="Rectangle 40"/>
          <p:cNvSpPr/>
          <p:nvPr/>
        </p:nvSpPr>
        <p:spPr>
          <a:xfrm>
            <a:off x="2286000" y="5867400"/>
            <a:ext cx="2003112"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 </a:t>
            </a:r>
            <a:r>
              <a:rPr lang="en-US" b="1" dirty="0" smtClean="0">
                <a:solidFill>
                  <a:srgbClr val="C00000"/>
                </a:solidFill>
                <a:latin typeface="Times New Roman" pitchFamily="18" charset="0"/>
                <a:cs typeface="Times New Roman" pitchFamily="18" charset="0"/>
                <a:sym typeface="Wingdings" pitchFamily="2" charset="2"/>
              </a:rPr>
              <a:t> Dequeue </a:t>
            </a:r>
            <a:endParaRPr lang="en-US" dirty="0"/>
          </a:p>
        </p:txBody>
      </p:sp>
      <p:cxnSp>
        <p:nvCxnSpPr>
          <p:cNvPr id="42" name="Elbow Connector 41"/>
          <p:cNvCxnSpPr/>
          <p:nvPr/>
        </p:nvCxnSpPr>
        <p:spPr>
          <a:xfrm rot="16200000" flipV="1">
            <a:off x="7961824" y="5296976"/>
            <a:ext cx="750332" cy="519579"/>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16200000" flipV="1">
            <a:off x="1905000" y="52578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828800" y="1143000"/>
            <a:ext cx="710451"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Head</a:t>
            </a:r>
            <a:endParaRPr lang="en-US" dirty="0"/>
          </a:p>
        </p:txBody>
      </p:sp>
      <p:sp>
        <p:nvSpPr>
          <p:cNvPr id="45" name="Rectangle 44"/>
          <p:cNvSpPr/>
          <p:nvPr/>
        </p:nvSpPr>
        <p:spPr>
          <a:xfrm>
            <a:off x="1143000" y="32004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46" name="Rectangle 45"/>
          <p:cNvSpPr/>
          <p:nvPr/>
        </p:nvSpPr>
        <p:spPr>
          <a:xfrm>
            <a:off x="7391400" y="32004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buNone/>
            </a:pPr>
            <a:r>
              <a:rPr lang="en-US" dirty="0" smtClean="0">
                <a:solidFill>
                  <a:srgbClr val="C00000"/>
                </a:solidFill>
                <a:latin typeface="Times New Roman" pitchFamily="18" charset="0"/>
                <a:cs typeface="Times New Roman" pitchFamily="18" charset="0"/>
              </a:rPr>
              <a:t>void main()</a:t>
            </a:r>
          </a:p>
          <a:p>
            <a:pPr>
              <a:buNone/>
            </a:pP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enqueue</a:t>
            </a:r>
            <a:r>
              <a:rPr lang="en-US" dirty="0" smtClean="0">
                <a:latin typeface="Times New Roman" pitchFamily="18" charset="0"/>
                <a:cs typeface="Times New Roman" pitchFamily="18" charset="0"/>
              </a:rPr>
              <a:t>(4);</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enqueue</a:t>
            </a:r>
            <a:r>
              <a:rPr lang="en-US" dirty="0" smtClean="0">
                <a:latin typeface="Times New Roman" pitchFamily="18" charset="0"/>
                <a:cs typeface="Times New Roman" pitchFamily="18" charset="0"/>
              </a:rPr>
              <a:t>(3);</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enqueue</a:t>
            </a:r>
            <a:r>
              <a:rPr lang="en-US" dirty="0" smtClean="0">
                <a:latin typeface="Times New Roman" pitchFamily="18" charset="0"/>
                <a:cs typeface="Times New Roman" pitchFamily="18" charset="0"/>
              </a:rPr>
              <a:t>(5);</a:t>
            </a:r>
          </a:p>
          <a:p>
            <a:pPr>
              <a:buNone/>
            </a:pPr>
            <a:r>
              <a:rPr lang="en-US" dirty="0" smtClean="0">
                <a:latin typeface="Times New Roman" pitchFamily="18" charset="0"/>
                <a:cs typeface="Times New Roman" pitchFamily="18" charset="0"/>
              </a:rPr>
              <a:t>	display();</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dequeue</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peek();</a:t>
            </a:r>
          </a:p>
          <a:p>
            <a:pPr>
              <a:buNone/>
            </a:pP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4" name="Title 1"/>
          <p:cNvSpPr>
            <a:spLocks noGrp="1"/>
          </p:cNvSpPr>
          <p:nvPr>
            <p:ph type="title"/>
          </p:nvPr>
        </p:nvSpPr>
        <p:spPr/>
        <p:txBody>
          <a:bodyPr>
            <a:noAutofit/>
          </a:bodyPr>
          <a:lstStyle/>
          <a:p>
            <a:r>
              <a:rPr lang="en-US" sz="2800" b="1" dirty="0" smtClean="0">
                <a:solidFill>
                  <a:srgbClr val="FF0066"/>
                </a:solidFill>
                <a:latin typeface="Times New Roman" pitchFamily="18" charset="0"/>
                <a:cs typeface="Times New Roman" pitchFamily="18" charset="0"/>
              </a:rPr>
              <a:t>Queue Implementation using LL </a:t>
            </a:r>
            <a:r>
              <a:rPr lang="en-US" sz="2800" b="1" dirty="0" smtClean="0">
                <a:solidFill>
                  <a:srgbClr val="FF0066"/>
                </a:solidFill>
                <a:latin typeface="Times New Roman" pitchFamily="18" charset="0"/>
                <a:cs typeface="Times New Roman" pitchFamily="18" charset="0"/>
                <a:sym typeface="Wingdings" pitchFamily="2" charset="2"/>
              </a:rPr>
              <a:t> </a:t>
            </a:r>
            <a:r>
              <a:rPr lang="en-US" sz="2800" b="1" dirty="0" smtClean="0">
                <a:solidFill>
                  <a:srgbClr val="0033CC"/>
                </a:solidFill>
                <a:latin typeface="Times New Roman" pitchFamily="18" charset="0"/>
                <a:cs typeface="Times New Roman" pitchFamily="18" charset="0"/>
                <a:sym typeface="Wingdings" pitchFamily="2" charset="2"/>
              </a:rPr>
              <a:t>main()</a:t>
            </a:r>
            <a:r>
              <a:rPr lang="en-US" sz="2800" dirty="0" smtClean="0">
                <a:solidFill>
                  <a:srgbClr val="C00000"/>
                </a:solidFill>
                <a:latin typeface="Times New Roman" pitchFamily="18" charset="0"/>
                <a:cs typeface="Times New Roman" pitchFamily="18" charset="0"/>
              </a:rPr>
              <a:t/>
            </a:r>
            <a:br>
              <a:rPr lang="en-US" sz="2800" dirty="0" smtClean="0">
                <a:solidFill>
                  <a:srgbClr val="C00000"/>
                </a:solidFill>
                <a:latin typeface="Times New Roman" pitchFamily="18" charset="0"/>
                <a:cs typeface="Times New Roman" pitchFamily="18" charset="0"/>
              </a:rPr>
            </a:br>
            <a:endParaRPr lang="en-US" sz="2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Elbow Connector 13"/>
          <p:cNvCxnSpPr/>
          <p:nvPr/>
        </p:nvCxnSpPr>
        <p:spPr>
          <a:xfrm rot="10800000">
            <a:off x="5638800" y="2438400"/>
            <a:ext cx="1219200" cy="9906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1000" y="685800"/>
            <a:ext cx="8229600" cy="5791200"/>
          </a:xfrm>
        </p:spPr>
        <p:txBody>
          <a:bodyPr>
            <a:normAutofit lnSpcReduction="10000"/>
          </a:bodyPr>
          <a:lstStyle/>
          <a:p>
            <a:pPr>
              <a:lnSpc>
                <a:spcPct val="120000"/>
              </a:lnSpc>
              <a:buNone/>
            </a:pPr>
            <a:r>
              <a:rPr lang="en-US" sz="2000" dirty="0" smtClean="0">
                <a:latin typeface="Times New Roman" pitchFamily="18" charset="0"/>
                <a:cs typeface="Times New Roman" pitchFamily="18" charset="0"/>
              </a:rPr>
              <a:t>struct node</a:t>
            </a:r>
          </a:p>
          <a:p>
            <a:pPr>
              <a:lnSpc>
                <a:spcPct val="120000"/>
              </a:lnSpc>
              <a:buNone/>
            </a:pPr>
            <a:r>
              <a:rPr lang="en-US" sz="2000" dirty="0" smtClean="0">
                <a:latin typeface="Times New Roman" pitchFamily="18" charset="0"/>
                <a:cs typeface="Times New Roman" pitchFamily="18" charset="0"/>
              </a:rPr>
              <a:t>{</a:t>
            </a:r>
          </a:p>
          <a:p>
            <a:pPr>
              <a:lnSpc>
                <a:spcPct val="120000"/>
              </a:lnSpc>
              <a:buNone/>
            </a:pPr>
            <a:r>
              <a:rPr lang="en-US" sz="2000" dirty="0" smtClean="0">
                <a:latin typeface="Times New Roman" pitchFamily="18" charset="0"/>
                <a:cs typeface="Times New Roman" pitchFamily="18" charset="0"/>
              </a:rPr>
              <a:t>int data;</a:t>
            </a:r>
          </a:p>
          <a:p>
            <a:pPr>
              <a:lnSpc>
                <a:spcPct val="120000"/>
              </a:lnSpc>
              <a:buNone/>
            </a:pPr>
            <a:r>
              <a:rPr lang="en-US" sz="2000" dirty="0" smtClean="0">
                <a:latin typeface="Times New Roman" pitchFamily="18" charset="0"/>
                <a:cs typeface="Times New Roman" pitchFamily="18" charset="0"/>
              </a:rPr>
              <a:t>struct node * next;</a:t>
            </a:r>
          </a:p>
          <a:p>
            <a:pPr>
              <a:lnSpc>
                <a:spcPct val="120000"/>
              </a:lnSpc>
              <a:buNone/>
            </a:pPr>
            <a:r>
              <a:rPr lang="en-US" sz="2000" dirty="0" smtClean="0">
                <a:latin typeface="Times New Roman" pitchFamily="18" charset="0"/>
                <a:cs typeface="Times New Roman" pitchFamily="18" charset="0"/>
              </a:rPr>
              <a:t>}</a:t>
            </a:r>
          </a:p>
          <a:p>
            <a:pPr>
              <a:lnSpc>
                <a:spcPct val="120000"/>
              </a:lnSpc>
              <a:buNone/>
            </a:pPr>
            <a:r>
              <a:rPr lang="en-US" sz="2000" dirty="0" smtClean="0">
                <a:latin typeface="Times New Roman" pitchFamily="18" charset="0"/>
                <a:cs typeface="Times New Roman" pitchFamily="18" charset="0"/>
              </a:rPr>
              <a:t>struct node * front=0;</a:t>
            </a:r>
          </a:p>
          <a:p>
            <a:pPr>
              <a:lnSpc>
                <a:spcPct val="120000"/>
              </a:lnSpc>
              <a:buNone/>
            </a:pPr>
            <a:r>
              <a:rPr lang="en-US" sz="2000" dirty="0" smtClean="0">
                <a:latin typeface="Times New Roman" pitchFamily="18" charset="0"/>
                <a:cs typeface="Times New Roman" pitchFamily="18" charset="0"/>
              </a:rPr>
              <a:t>struct node * rear=0;</a:t>
            </a:r>
          </a:p>
          <a:p>
            <a:pPr>
              <a:lnSpc>
                <a:spcPct val="120000"/>
              </a:lnSpc>
              <a:buNone/>
            </a:pPr>
            <a:r>
              <a:rPr lang="en-US" sz="2000" dirty="0" smtClean="0">
                <a:latin typeface="Times New Roman" pitchFamily="18" charset="0"/>
                <a:cs typeface="Times New Roman" pitchFamily="18" charset="0"/>
              </a:rPr>
              <a:t>	void </a:t>
            </a:r>
            <a:r>
              <a:rPr lang="en-US" sz="2000" dirty="0" err="1" smtClean="0">
                <a:latin typeface="Times New Roman" pitchFamily="18" charset="0"/>
                <a:cs typeface="Times New Roman" pitchFamily="18" charset="0"/>
              </a:rPr>
              <a:t>enqueue</a:t>
            </a:r>
            <a:r>
              <a:rPr lang="en-US" sz="2000" dirty="0" smtClean="0">
                <a:latin typeface="Times New Roman" pitchFamily="18" charset="0"/>
                <a:cs typeface="Times New Roman" pitchFamily="18" charset="0"/>
              </a:rPr>
              <a:t> (int x)</a:t>
            </a:r>
          </a:p>
          <a:p>
            <a:pPr>
              <a:lnSpc>
                <a:spcPct val="120000"/>
              </a:lnSpc>
              <a:buNone/>
            </a:pPr>
            <a:r>
              <a:rPr lang="en-US" sz="2000" dirty="0" smtClean="0">
                <a:latin typeface="Times New Roman" pitchFamily="18" charset="0"/>
                <a:cs typeface="Times New Roman" pitchFamily="18" charset="0"/>
              </a:rPr>
              <a:t>	{</a:t>
            </a:r>
          </a:p>
          <a:p>
            <a:pPr>
              <a:lnSpc>
                <a:spcPct val="120000"/>
              </a:lnSpc>
              <a:buNone/>
            </a:pPr>
            <a:r>
              <a:rPr lang="en-US" sz="2000" dirty="0" smtClean="0">
                <a:latin typeface="Times New Roman" pitchFamily="18" charset="0"/>
                <a:cs typeface="Times New Roman" pitchFamily="18" charset="0"/>
              </a:rPr>
              <a:t>		struct node* </a:t>
            </a:r>
            <a:r>
              <a:rPr lang="en-US" sz="2000" dirty="0" err="1" smtClean="0">
                <a:latin typeface="Times New Roman" pitchFamily="18" charset="0"/>
                <a:cs typeface="Times New Roman" pitchFamily="18" charset="0"/>
              </a:rPr>
              <a:t>newnode</a:t>
            </a:r>
            <a:r>
              <a:rPr lang="en-US" sz="2000" dirty="0" smtClean="0">
                <a:latin typeface="Times New Roman" pitchFamily="18" charset="0"/>
                <a:cs typeface="Times New Roman" pitchFamily="18" charset="0"/>
              </a:rPr>
              <a:t>;</a:t>
            </a:r>
          </a:p>
          <a:p>
            <a:pPr>
              <a:lnSpc>
                <a:spcPct val="120000"/>
              </a:lnSpc>
              <a:buNone/>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newnode</a:t>
            </a:r>
            <a:r>
              <a:rPr lang="en-US" sz="2000" dirty="0" smtClean="0">
                <a:latin typeface="Times New Roman" pitchFamily="18" charset="0"/>
                <a:cs typeface="Times New Roman" pitchFamily="18" charset="0"/>
              </a:rPr>
              <a:t>=(struct node*)</a:t>
            </a:r>
            <a:r>
              <a:rPr lang="en-US" sz="2000" dirty="0" err="1" smtClean="0">
                <a:latin typeface="Times New Roman" pitchFamily="18" charset="0"/>
                <a:cs typeface="Times New Roman" pitchFamily="18" charset="0"/>
              </a:rPr>
              <a:t>malloc</a:t>
            </a:r>
            <a:r>
              <a:rPr lang="en-US" sz="2000" dirty="0" smtClean="0">
                <a:latin typeface="Times New Roman" pitchFamily="18" charset="0"/>
                <a:cs typeface="Times New Roman" pitchFamily="18" charset="0"/>
              </a:rPr>
              <a:t>(sizeof(struct node));</a:t>
            </a:r>
          </a:p>
          <a:p>
            <a:pPr>
              <a:lnSpc>
                <a:spcPct val="120000"/>
              </a:lnSpc>
              <a:buNone/>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newnode</a:t>
            </a:r>
            <a:r>
              <a:rPr lang="en-US" sz="2000" dirty="0" err="1" smtClean="0">
                <a:latin typeface="Times New Roman" pitchFamily="18" charset="0"/>
                <a:cs typeface="Times New Roman" pitchFamily="18" charset="0"/>
                <a:sym typeface="Wingdings" pitchFamily="2" charset="2"/>
              </a:rPr>
              <a:t>data</a:t>
            </a:r>
            <a:r>
              <a:rPr lang="en-US" sz="2000" dirty="0" smtClean="0">
                <a:latin typeface="Times New Roman" pitchFamily="18" charset="0"/>
                <a:cs typeface="Times New Roman" pitchFamily="18" charset="0"/>
                <a:sym typeface="Wingdings" pitchFamily="2" charset="2"/>
              </a:rPr>
              <a:t>=x;</a:t>
            </a:r>
          </a:p>
          <a:p>
            <a:pPr>
              <a:lnSpc>
                <a:spcPct val="120000"/>
              </a:lnSpc>
              <a:buNone/>
            </a:pPr>
            <a:r>
              <a:rPr lang="en-US" sz="2000" dirty="0" smtClean="0">
                <a:latin typeface="Times New Roman" pitchFamily="18" charset="0"/>
                <a:cs typeface="Times New Roman" pitchFamily="18" charset="0"/>
                <a:sym typeface="Wingdings" pitchFamily="2" charset="2"/>
              </a:rPr>
              <a:t>		</a:t>
            </a:r>
            <a:r>
              <a:rPr lang="en-US" sz="2000" dirty="0" err="1" smtClean="0">
                <a:latin typeface="Times New Roman" pitchFamily="18" charset="0"/>
                <a:cs typeface="Times New Roman" pitchFamily="18" charset="0"/>
                <a:sym typeface="Wingdings" pitchFamily="2" charset="2"/>
              </a:rPr>
              <a:t>newnodenext</a:t>
            </a:r>
            <a:r>
              <a:rPr lang="en-US" sz="2000" dirty="0" smtClean="0">
                <a:latin typeface="Times New Roman" pitchFamily="18" charset="0"/>
                <a:cs typeface="Times New Roman" pitchFamily="18" charset="0"/>
                <a:sym typeface="Wingdings" pitchFamily="2" charset="2"/>
              </a:rPr>
              <a:t>=0;</a:t>
            </a:r>
          </a:p>
          <a:p>
            <a:pPr>
              <a:lnSpc>
                <a:spcPct val="120000"/>
              </a:lnSpc>
              <a:buNone/>
            </a:pPr>
            <a:r>
              <a:rPr lang="en-US" sz="2000" dirty="0" smtClean="0">
                <a:latin typeface="Times New Roman" pitchFamily="18" charset="0"/>
                <a:cs typeface="Times New Roman" pitchFamily="18" charset="0"/>
                <a:sym typeface="Wingdings" pitchFamily="2" charset="2"/>
              </a:rPr>
              <a:t>	</a:t>
            </a:r>
            <a:endParaRPr lang="en-US" sz="2000" dirty="0" smtClean="0">
              <a:latin typeface="Times New Roman" pitchFamily="18" charset="0"/>
              <a:cs typeface="Times New Roman" pitchFamily="18" charset="0"/>
            </a:endParaRPr>
          </a:p>
          <a:p>
            <a:pPr>
              <a:lnSpc>
                <a:spcPct val="120000"/>
              </a:lnSpc>
              <a:buNone/>
            </a:pPr>
            <a:endParaRPr lang="en-US" sz="2000" dirty="0" smtClean="0">
              <a:latin typeface="Times New Roman" pitchFamily="18" charset="0"/>
              <a:cs typeface="Times New Roman" pitchFamily="18" charset="0"/>
            </a:endParaRPr>
          </a:p>
          <a:p>
            <a:pPr>
              <a:lnSpc>
                <a:spcPct val="120000"/>
              </a:lnSpc>
              <a:buNone/>
            </a:pPr>
            <a:endParaRPr lang="en-US" sz="2000" dirty="0">
              <a:latin typeface="Times New Roman" pitchFamily="18" charset="0"/>
              <a:cs typeface="Times New Roman" pitchFamily="18" charset="0"/>
            </a:endParaRPr>
          </a:p>
        </p:txBody>
      </p:sp>
      <p:sp>
        <p:nvSpPr>
          <p:cNvPr id="4" name="Title 1"/>
          <p:cNvSpPr>
            <a:spLocks noGrp="1"/>
          </p:cNvSpPr>
          <p:nvPr>
            <p:ph type="title"/>
          </p:nvPr>
        </p:nvSpPr>
        <p:spPr>
          <a:xfrm>
            <a:off x="457200" y="0"/>
            <a:ext cx="8229600" cy="762000"/>
          </a:xfrm>
        </p:spPr>
        <p:txBody>
          <a:bodyPr>
            <a:noAutofit/>
          </a:bodyPr>
          <a:lstStyle/>
          <a:p>
            <a:r>
              <a:rPr lang="en-US" sz="2800" b="1" dirty="0" smtClean="0">
                <a:solidFill>
                  <a:srgbClr val="FF0066"/>
                </a:solidFill>
                <a:latin typeface="Times New Roman" pitchFamily="18" charset="0"/>
                <a:cs typeface="Times New Roman" pitchFamily="18" charset="0"/>
              </a:rPr>
              <a:t>Queue Implementation using LL </a:t>
            </a:r>
            <a:r>
              <a:rPr lang="en-US" sz="2800" b="1" dirty="0" smtClean="0">
                <a:solidFill>
                  <a:srgbClr val="FF0066"/>
                </a:solidFill>
                <a:latin typeface="Times New Roman" pitchFamily="18" charset="0"/>
                <a:cs typeface="Times New Roman" pitchFamily="18" charset="0"/>
                <a:sym typeface="Wingdings" pitchFamily="2" charset="2"/>
              </a:rPr>
              <a:t> </a:t>
            </a:r>
            <a:r>
              <a:rPr lang="en-US" sz="2800" b="1" dirty="0" smtClean="0">
                <a:solidFill>
                  <a:srgbClr val="0033CC"/>
                </a:solidFill>
                <a:latin typeface="Times New Roman" pitchFamily="18" charset="0"/>
                <a:cs typeface="Times New Roman" pitchFamily="18" charset="0"/>
                <a:sym typeface="Wingdings" pitchFamily="2" charset="2"/>
              </a:rPr>
              <a:t>Enqueue(x)</a:t>
            </a:r>
            <a:r>
              <a:rPr lang="en-US" sz="2800" dirty="0" smtClean="0">
                <a:solidFill>
                  <a:srgbClr val="C00000"/>
                </a:solidFill>
                <a:latin typeface="Times New Roman" pitchFamily="18" charset="0"/>
                <a:cs typeface="Times New Roman" pitchFamily="18" charset="0"/>
              </a:rPr>
              <a:t/>
            </a:r>
            <a:br>
              <a:rPr lang="en-US" sz="2800" dirty="0" smtClean="0">
                <a:solidFill>
                  <a:srgbClr val="C00000"/>
                </a:solidFill>
                <a:latin typeface="Times New Roman" pitchFamily="18" charset="0"/>
                <a:cs typeface="Times New Roman" pitchFamily="18" charset="0"/>
              </a:rPr>
            </a:br>
            <a:endParaRPr lang="en-US" sz="2800" dirty="0"/>
          </a:p>
        </p:txBody>
      </p:sp>
      <p:graphicFrame>
        <p:nvGraphicFramePr>
          <p:cNvPr id="6" name="Table 5"/>
          <p:cNvGraphicFramePr>
            <a:graphicFrameLocks noGrp="1"/>
          </p:cNvGraphicFramePr>
          <p:nvPr/>
        </p:nvGraphicFramePr>
        <p:xfrm>
          <a:off x="4191000" y="2286000"/>
          <a:ext cx="1447800" cy="370840"/>
        </p:xfrm>
        <a:graphic>
          <a:graphicData uri="http://schemas.openxmlformats.org/drawingml/2006/table">
            <a:tbl>
              <a:tblPr firstRow="1" bandRow="1">
                <a:tableStyleId>{5C22544A-7EE6-4342-B048-85BDC9FD1C3A}</a:tableStyleId>
              </a:tblPr>
              <a:tblGrid>
                <a:gridCol w="723900"/>
                <a:gridCol w="723900"/>
              </a:tblGrid>
              <a:tr h="370840">
                <a:tc>
                  <a:txBody>
                    <a:bodyPr/>
                    <a:lstStyle/>
                    <a:p>
                      <a:pPr algn="ctr"/>
                      <a:r>
                        <a:rPr lang="en-US" dirty="0" smtClean="0"/>
                        <a:t>4</a:t>
                      </a:r>
                      <a:endParaRPr lang="en-US" dirty="0"/>
                    </a:p>
                  </a:txBody>
                  <a:tcPr/>
                </a:tc>
                <a:tc>
                  <a:txBody>
                    <a:bodyPr/>
                    <a:lstStyle/>
                    <a:p>
                      <a:pPr algn="ctr"/>
                      <a:r>
                        <a:rPr lang="en-US" dirty="0" smtClean="0">
                          <a:solidFill>
                            <a:srgbClr val="FF0000"/>
                          </a:solidFill>
                        </a:rPr>
                        <a:t>0</a:t>
                      </a:r>
                      <a:endParaRPr lang="en-US" dirty="0">
                        <a:solidFill>
                          <a:srgbClr val="FF0000"/>
                        </a:solidFill>
                      </a:endParaRPr>
                    </a:p>
                  </a:txBody>
                  <a:tcPr/>
                </a:tc>
              </a:tr>
            </a:tbl>
          </a:graphicData>
        </a:graphic>
      </p:graphicFrame>
      <p:graphicFrame>
        <p:nvGraphicFramePr>
          <p:cNvPr id="7" name="Table 6"/>
          <p:cNvGraphicFramePr>
            <a:graphicFrameLocks noGrp="1"/>
          </p:cNvGraphicFramePr>
          <p:nvPr/>
        </p:nvGraphicFramePr>
        <p:xfrm>
          <a:off x="4191000" y="26670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smtClean="0"/>
                        <a:t>500</a:t>
                      </a:r>
                      <a:endParaRPr lang="en-US" dirty="0"/>
                    </a:p>
                  </a:txBody>
                  <a:tcPr/>
                </a:tc>
              </a:tr>
            </a:tbl>
          </a:graphicData>
        </a:graphic>
      </p:graphicFrame>
      <p:graphicFrame>
        <p:nvGraphicFramePr>
          <p:cNvPr id="8" name="Table 7"/>
          <p:cNvGraphicFramePr>
            <a:graphicFrameLocks noGrp="1"/>
          </p:cNvGraphicFramePr>
          <p:nvPr/>
        </p:nvGraphicFramePr>
        <p:xfrm>
          <a:off x="3276600" y="1066800"/>
          <a:ext cx="1447800" cy="370840"/>
        </p:xfrm>
        <a:graphic>
          <a:graphicData uri="http://schemas.openxmlformats.org/drawingml/2006/table">
            <a:tbl>
              <a:tblPr firstRow="1" bandRow="1">
                <a:tableStyleId>{69012ECD-51FC-41F1-AA8D-1B2483CD663E}</a:tableStyleId>
              </a:tblPr>
              <a:tblGrid>
                <a:gridCol w="1447800"/>
              </a:tblGrid>
              <a:tr h="370840">
                <a:tc>
                  <a:txBody>
                    <a:bodyPr/>
                    <a:lstStyle/>
                    <a:p>
                      <a:pPr algn="ctr"/>
                      <a:endParaRPr lang="en-US" dirty="0"/>
                    </a:p>
                  </a:txBody>
                  <a:tcPr/>
                </a:tc>
              </a:tr>
            </a:tbl>
          </a:graphicData>
        </a:graphic>
      </p:graphicFrame>
      <p:graphicFrame>
        <p:nvGraphicFramePr>
          <p:cNvPr id="10" name="Table 9"/>
          <p:cNvGraphicFramePr>
            <a:graphicFrameLocks noGrp="1"/>
          </p:cNvGraphicFramePr>
          <p:nvPr/>
        </p:nvGraphicFramePr>
        <p:xfrm>
          <a:off x="5943600" y="1066800"/>
          <a:ext cx="1447800" cy="370840"/>
        </p:xfrm>
        <a:graphic>
          <a:graphicData uri="http://schemas.openxmlformats.org/drawingml/2006/table">
            <a:tbl>
              <a:tblPr firstRow="1" bandRow="1">
                <a:tableStyleId>{69012ECD-51FC-41F1-AA8D-1B2483CD663E}</a:tableStyleId>
              </a:tblPr>
              <a:tblGrid>
                <a:gridCol w="1447800"/>
              </a:tblGrid>
              <a:tr h="370840">
                <a:tc>
                  <a:txBody>
                    <a:bodyPr/>
                    <a:lstStyle/>
                    <a:p>
                      <a:pPr algn="ctr"/>
                      <a:endParaRPr lang="en-US" dirty="0"/>
                    </a:p>
                  </a:txBody>
                  <a:tcPr/>
                </a:tc>
              </a:tr>
            </a:tbl>
          </a:graphicData>
        </a:graphic>
      </p:graphicFrame>
      <p:graphicFrame>
        <p:nvGraphicFramePr>
          <p:cNvPr id="12" name="Table 11"/>
          <p:cNvGraphicFramePr>
            <a:graphicFrameLocks noGrp="1"/>
          </p:cNvGraphicFramePr>
          <p:nvPr/>
        </p:nvGraphicFramePr>
        <p:xfrm>
          <a:off x="6019800" y="3276600"/>
          <a:ext cx="1447800" cy="370840"/>
        </p:xfrm>
        <a:graphic>
          <a:graphicData uri="http://schemas.openxmlformats.org/drawingml/2006/table">
            <a:tbl>
              <a:tblPr firstRow="1" bandRow="1">
                <a:tableStyleId>{69012ECD-51FC-41F1-AA8D-1B2483CD663E}</a:tableStyleId>
              </a:tblPr>
              <a:tblGrid>
                <a:gridCol w="1447800"/>
              </a:tblGrid>
              <a:tr h="370840">
                <a:tc>
                  <a:txBody>
                    <a:bodyPr/>
                    <a:lstStyle/>
                    <a:p>
                      <a:pPr algn="ctr"/>
                      <a:r>
                        <a:rPr lang="en-US" dirty="0" smtClean="0"/>
                        <a:t>500</a:t>
                      </a:r>
                      <a:endParaRPr lang="en-US" dirty="0"/>
                    </a:p>
                  </a:txBody>
                  <a:tcPr/>
                </a:tc>
              </a:tr>
            </a:tbl>
          </a:graphicData>
        </a:graphic>
      </p:graphicFrame>
      <p:graphicFrame>
        <p:nvGraphicFramePr>
          <p:cNvPr id="18" name="Table 17"/>
          <p:cNvGraphicFramePr>
            <a:graphicFrameLocks noGrp="1"/>
          </p:cNvGraphicFramePr>
          <p:nvPr/>
        </p:nvGraphicFramePr>
        <p:xfrm>
          <a:off x="6096000" y="37338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err="1" smtClean="0"/>
                        <a:t>newnode</a:t>
                      </a:r>
                      <a:endParaRPr lang="en-US" dirty="0"/>
                    </a:p>
                  </a:txBody>
                  <a:tcPr/>
                </a:tc>
              </a:tr>
            </a:tbl>
          </a:graphicData>
        </a:graphic>
      </p:graphicFrame>
      <p:graphicFrame>
        <p:nvGraphicFramePr>
          <p:cNvPr id="19" name="Table 18"/>
          <p:cNvGraphicFramePr>
            <a:graphicFrameLocks noGrp="1"/>
          </p:cNvGraphicFramePr>
          <p:nvPr/>
        </p:nvGraphicFramePr>
        <p:xfrm>
          <a:off x="3276600" y="6096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smtClean="0"/>
                        <a:t>front</a:t>
                      </a:r>
                      <a:endParaRPr lang="en-US" dirty="0"/>
                    </a:p>
                  </a:txBody>
                  <a:tcPr/>
                </a:tc>
              </a:tr>
            </a:tbl>
          </a:graphicData>
        </a:graphic>
      </p:graphicFrame>
      <p:graphicFrame>
        <p:nvGraphicFramePr>
          <p:cNvPr id="20" name="Table 19"/>
          <p:cNvGraphicFramePr>
            <a:graphicFrameLocks noGrp="1"/>
          </p:cNvGraphicFramePr>
          <p:nvPr/>
        </p:nvGraphicFramePr>
        <p:xfrm>
          <a:off x="5791200" y="609600"/>
          <a:ext cx="1447800" cy="370840"/>
        </p:xfrm>
        <a:graphic>
          <a:graphicData uri="http://schemas.openxmlformats.org/drawingml/2006/table">
            <a:tbl>
              <a:tblPr firstRow="1" bandRow="1">
                <a:tableStyleId>{2D5ABB26-0587-4C30-8999-92F81FD0307C}</a:tableStyleId>
              </a:tblPr>
              <a:tblGrid>
                <a:gridCol w="1447800"/>
              </a:tblGrid>
              <a:tr h="370840">
                <a:tc>
                  <a:txBody>
                    <a:bodyPr/>
                    <a:lstStyle/>
                    <a:p>
                      <a:pPr algn="ctr"/>
                      <a:r>
                        <a:rPr lang="en-US" dirty="0" smtClean="0"/>
                        <a:t>rear</a:t>
                      </a:r>
                      <a:endParaRPr lang="en-US" dirty="0"/>
                    </a:p>
                  </a:txBody>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66"/>
                </a:solidFill>
                <a:latin typeface="Times New Roman" pitchFamily="18" charset="0"/>
                <a:cs typeface="Times New Roman" pitchFamily="18" charset="0"/>
              </a:rPr>
              <a:t>Data Structures</a:t>
            </a:r>
            <a:endParaRPr lang="en-US" b="1" dirty="0">
              <a:solidFill>
                <a:srgbClr val="FF0066"/>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l="24012" t="30208" r="33821" b="35417"/>
          <a:stretch>
            <a:fillRect/>
          </a:stretch>
        </p:blipFill>
        <p:spPr bwMode="auto">
          <a:xfrm>
            <a:off x="381000" y="1600200"/>
            <a:ext cx="8305800"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4937" y="1605756"/>
            <a:ext cx="6334125" cy="451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5053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a:ln w="38100">
            <a:solidFill>
              <a:schemeClr val="tx1"/>
            </a:solidFill>
          </a:ln>
        </p:spPr>
        <p:txBody>
          <a:bodyPr>
            <a:normAutofit fontScale="92500" lnSpcReduction="10000"/>
          </a:bodyPr>
          <a:lstStyle/>
          <a:p>
            <a:pPr>
              <a:spcBef>
                <a:spcPts val="0"/>
              </a:spcBef>
              <a:buNone/>
            </a:pPr>
            <a:r>
              <a:rPr lang="en-US" sz="2400" b="1" dirty="0" smtClean="0">
                <a:solidFill>
                  <a:srgbClr val="C00000"/>
                </a:solidFill>
                <a:latin typeface="Times New Roman" pitchFamily="18" charset="0"/>
                <a:cs typeface="Times New Roman" pitchFamily="18" charset="0"/>
              </a:rPr>
              <a:t>void display()</a:t>
            </a:r>
          </a:p>
          <a:p>
            <a:pPr>
              <a:spcBef>
                <a:spcPts val="0"/>
              </a:spcBef>
              <a:buNone/>
            </a:pPr>
            <a:r>
              <a:rPr lang="en-US" sz="2400" dirty="0" smtClean="0">
                <a:latin typeface="Times New Roman" pitchFamily="18" charset="0"/>
                <a:cs typeface="Times New Roman" pitchFamily="18" charset="0"/>
              </a:rPr>
              <a:t>{</a:t>
            </a:r>
          </a:p>
          <a:p>
            <a:pPr>
              <a:spcBef>
                <a:spcPts val="0"/>
              </a:spcBef>
              <a:buNone/>
            </a:pPr>
            <a:r>
              <a:rPr lang="en-US" sz="2400" dirty="0" smtClean="0">
                <a:latin typeface="Times New Roman" pitchFamily="18" charset="0"/>
                <a:cs typeface="Times New Roman" pitchFamily="18" charset="0"/>
              </a:rPr>
              <a:t>	struct node * temp;</a:t>
            </a:r>
          </a:p>
          <a:p>
            <a:pPr>
              <a:spcBef>
                <a:spcPts val="0"/>
              </a:spcBef>
              <a:buNone/>
            </a:pPr>
            <a:r>
              <a:rPr lang="en-US" sz="2400" dirty="0" smtClean="0">
                <a:latin typeface="Times New Roman" pitchFamily="18" charset="0"/>
                <a:cs typeface="Times New Roman" pitchFamily="18" charset="0"/>
              </a:rPr>
              <a:t>		if (front==0&amp;&amp;rear==0)                       Temp                rear</a:t>
            </a:r>
          </a:p>
          <a:p>
            <a:pPr>
              <a:spcBef>
                <a:spcPts val="0"/>
              </a:spcBef>
              <a:buNone/>
            </a:pPr>
            <a:r>
              <a:rPr lang="en-US" sz="2400" dirty="0" smtClean="0">
                <a:latin typeface="Times New Roman" pitchFamily="18" charset="0"/>
                <a:cs typeface="Times New Roman" pitchFamily="18" charset="0"/>
              </a:rPr>
              <a:t>		{                                                     F</a:t>
            </a:r>
          </a:p>
          <a:p>
            <a:pPr>
              <a:spcBef>
                <a:spcPts val="0"/>
              </a:spcBef>
              <a:buNone/>
            </a:pPr>
            <a:r>
              <a:rPr lang="en-US" sz="2400" dirty="0" smtClean="0">
                <a:latin typeface="Times New Roman" pitchFamily="18" charset="0"/>
                <a:cs typeface="Times New Roman" pitchFamily="18" charset="0"/>
              </a:rPr>
              <a:t>			printf(“queue is empty”);</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else</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temp=front;</a:t>
            </a:r>
          </a:p>
          <a:p>
            <a:pPr>
              <a:spcBef>
                <a:spcPts val="0"/>
              </a:spcBef>
              <a:buNone/>
            </a:pPr>
            <a:r>
              <a:rPr lang="en-US" sz="2400" dirty="0" smtClean="0">
                <a:latin typeface="Times New Roman" pitchFamily="18" charset="0"/>
                <a:cs typeface="Times New Roman" pitchFamily="18" charset="0"/>
              </a:rPr>
              <a:t>			while(temp!=0)                     500                        200</a:t>
            </a:r>
          </a:p>
          <a:p>
            <a:pPr>
              <a:spcBef>
                <a:spcPts val="0"/>
              </a:spcBef>
              <a:buNone/>
            </a:pPr>
            <a:r>
              <a:rPr lang="en-US" sz="2400" dirty="0" smtClean="0">
                <a:latin typeface="Times New Roman" pitchFamily="18" charset="0"/>
                <a:cs typeface="Times New Roman" pitchFamily="18" charset="0"/>
              </a:rPr>
              <a:t>			{</a:t>
            </a:r>
          </a:p>
          <a:p>
            <a:pPr>
              <a:spcBef>
                <a:spcPts val="0"/>
              </a:spcBef>
              <a:buNone/>
            </a:pPr>
            <a:r>
              <a:rPr lang="en-US" sz="2400" dirty="0" smtClean="0">
                <a:latin typeface="Times New Roman" pitchFamily="18" charset="0"/>
                <a:cs typeface="Times New Roman" pitchFamily="18" charset="0"/>
              </a:rPr>
              <a:t>				printf(“%d”, </a:t>
            </a:r>
            <a:r>
              <a:rPr lang="en-US" sz="2400" dirty="0" err="1" smtClean="0">
                <a:latin typeface="Times New Roman" pitchFamily="18" charset="0"/>
                <a:cs typeface="Times New Roman" pitchFamily="18" charset="0"/>
              </a:rPr>
              <a:t>Temp</a:t>
            </a:r>
            <a:r>
              <a:rPr lang="en-US" sz="2400" dirty="0" err="1" smtClean="0">
                <a:latin typeface="Times New Roman" pitchFamily="18" charset="0"/>
                <a:cs typeface="Times New Roman" pitchFamily="18" charset="0"/>
                <a:sym typeface="Wingdings" pitchFamily="2" charset="2"/>
              </a:rPr>
              <a:t>data</a:t>
            </a:r>
            <a:r>
              <a:rPr lang="en-US" sz="2400" dirty="0" smtClean="0">
                <a:latin typeface="Times New Roman" pitchFamily="18" charset="0"/>
                <a:cs typeface="Times New Roman" pitchFamily="18" charset="0"/>
                <a:sym typeface="Wingdings" pitchFamily="2" charset="2"/>
              </a:rPr>
              <a:t>);</a:t>
            </a:r>
          </a:p>
          <a:p>
            <a:pPr>
              <a:spcBef>
                <a:spcPts val="0"/>
              </a:spcBef>
              <a:buNone/>
            </a:pPr>
            <a:r>
              <a:rPr lang="en-US" sz="2400" dirty="0" smtClean="0">
                <a:latin typeface="Times New Roman" pitchFamily="18" charset="0"/>
                <a:cs typeface="Times New Roman" pitchFamily="18" charset="0"/>
                <a:sym typeface="Wingdings" pitchFamily="2" charset="2"/>
              </a:rPr>
              <a:t>				temp=</a:t>
            </a:r>
            <a:r>
              <a:rPr lang="en-US" sz="2400" dirty="0" err="1" smtClean="0">
                <a:latin typeface="Times New Roman" pitchFamily="18" charset="0"/>
                <a:cs typeface="Times New Roman" pitchFamily="18" charset="0"/>
                <a:sym typeface="Wingdings" pitchFamily="2" charset="2"/>
              </a:rPr>
              <a:t>tempnext</a:t>
            </a:r>
            <a:r>
              <a:rPr lang="en-US" sz="2400" dirty="0" smtClean="0">
                <a:latin typeface="Times New Roman" pitchFamily="18" charset="0"/>
                <a:cs typeface="Times New Roman" pitchFamily="18" charset="0"/>
                <a:sym typeface="Wingdings" pitchFamily="2" charset="2"/>
              </a:rPr>
              <a:t>;                        temp</a:t>
            </a:r>
          </a:p>
          <a:p>
            <a:pPr>
              <a:spcBef>
                <a:spcPts val="0"/>
              </a:spcBef>
              <a:buNone/>
            </a:pPr>
            <a:r>
              <a:rPr lang="en-US" sz="2400" dirty="0" smtClean="0">
                <a:latin typeface="Times New Roman" pitchFamily="18" charset="0"/>
                <a:cs typeface="Times New Roman" pitchFamily="18" charset="0"/>
                <a:sym typeface="Wingdings" pitchFamily="2" charset="2"/>
              </a:rPr>
              <a:t>			}</a:t>
            </a:r>
          </a:p>
          <a:p>
            <a:pPr>
              <a:spcBef>
                <a:spcPts val="0"/>
              </a:spcBef>
              <a:buNone/>
            </a:pPr>
            <a:r>
              <a:rPr lang="en-US" sz="2400" dirty="0" smtClean="0">
                <a:latin typeface="Times New Roman" pitchFamily="18" charset="0"/>
                <a:cs typeface="Times New Roman" pitchFamily="18" charset="0"/>
                <a:sym typeface="Wingdings" pitchFamily="2" charset="2"/>
              </a:rPr>
              <a:t>		}</a:t>
            </a:r>
          </a:p>
          <a:p>
            <a:pPr>
              <a:spcBef>
                <a:spcPts val="0"/>
              </a:spcBef>
              <a:buNone/>
            </a:pPr>
            <a:r>
              <a:rPr lang="en-US" sz="2400" dirty="0" smtClean="0">
                <a:latin typeface="Times New Roman" pitchFamily="18" charset="0"/>
                <a:cs typeface="Times New Roman" pitchFamily="18" charset="0"/>
                <a:sym typeface="Wingdings" pitchFamily="2" charset="2"/>
              </a:rPr>
              <a:t>}</a:t>
            </a:r>
            <a:endParaRPr lang="en-US" sz="2400" dirty="0" smtClean="0">
              <a:latin typeface="Times New Roman" pitchFamily="18" charset="0"/>
              <a:cs typeface="Times New Roman" pitchFamily="18" charset="0"/>
            </a:endParaRPr>
          </a:p>
        </p:txBody>
      </p:sp>
      <p:sp>
        <p:nvSpPr>
          <p:cNvPr id="4" name="Title 1"/>
          <p:cNvSpPr txBox="1">
            <a:spLocks/>
          </p:cNvSpPr>
          <p:nvPr/>
        </p:nvSpPr>
        <p:spPr>
          <a:xfrm>
            <a:off x="457200" y="152400"/>
            <a:ext cx="8229600" cy="762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FF0066"/>
                </a:solidFill>
                <a:effectLst/>
                <a:uLnTx/>
                <a:uFillTx/>
                <a:latin typeface="Times New Roman" pitchFamily="18" charset="0"/>
                <a:ea typeface="+mj-ea"/>
                <a:cs typeface="Times New Roman" pitchFamily="18" charset="0"/>
              </a:rPr>
              <a:t>Queue Implementation using LL </a:t>
            </a:r>
            <a:r>
              <a:rPr kumimoji="0" lang="en-US" sz="2800" b="1" i="0" u="none" strike="noStrike" kern="1200" cap="none" spc="0" normalizeH="0" baseline="0" noProof="0" dirty="0" smtClean="0">
                <a:ln>
                  <a:noFill/>
                </a:ln>
                <a:solidFill>
                  <a:srgbClr val="FF0066"/>
                </a:solidFill>
                <a:effectLst/>
                <a:uLnTx/>
                <a:uFillTx/>
                <a:latin typeface="Times New Roman" pitchFamily="18" charset="0"/>
                <a:ea typeface="+mj-ea"/>
                <a:cs typeface="Times New Roman" pitchFamily="18" charset="0"/>
                <a:sym typeface="Wingdings" pitchFamily="2" charset="2"/>
              </a:rPr>
              <a:t> </a:t>
            </a:r>
            <a:r>
              <a:rPr kumimoji="0" lang="en-US" sz="2800" b="1" i="0" u="none" strike="noStrike" kern="1200" cap="none" spc="0" normalizeH="0" baseline="0" noProof="0" dirty="0" smtClean="0">
                <a:ln>
                  <a:noFill/>
                </a:ln>
                <a:solidFill>
                  <a:srgbClr val="0033CC"/>
                </a:solidFill>
                <a:effectLst/>
                <a:uLnTx/>
                <a:uFillTx/>
                <a:latin typeface="Times New Roman" pitchFamily="18" charset="0"/>
                <a:ea typeface="+mj-ea"/>
                <a:cs typeface="Times New Roman" pitchFamily="18" charset="0"/>
                <a:sym typeface="Wingdings" pitchFamily="2" charset="2"/>
              </a:rPr>
              <a:t>Display()</a:t>
            </a:r>
            <a:r>
              <a:rPr kumimoji="0" lang="en-US" sz="2800" b="0" i="0" u="none" strike="noStrike" kern="1200" cap="none" spc="0" normalizeH="0" baseline="0" noProof="0" dirty="0" smtClean="0">
                <a:ln>
                  <a:noFill/>
                </a:ln>
                <a:solidFill>
                  <a:srgbClr val="C00000"/>
                </a:solidFill>
                <a:effectLst/>
                <a:uLnTx/>
                <a:uFillTx/>
                <a:latin typeface="Times New Roman" pitchFamily="18" charset="0"/>
                <a:ea typeface="+mj-ea"/>
                <a:cs typeface="Times New Roman" pitchFamily="18" charset="0"/>
              </a:rPr>
              <a:t/>
            </a:r>
            <a:br>
              <a:rPr kumimoji="0" lang="en-US" sz="2800" b="0" i="0" u="none" strike="noStrike" kern="1200" cap="none" spc="0" normalizeH="0" baseline="0" noProof="0" dirty="0" smtClean="0">
                <a:ln>
                  <a:noFill/>
                </a:ln>
                <a:solidFill>
                  <a:srgbClr val="C00000"/>
                </a:solidFill>
                <a:effectLst/>
                <a:uLnTx/>
                <a:uFillTx/>
                <a:latin typeface="Times New Roman" pitchFamily="18" charset="0"/>
                <a:ea typeface="+mj-ea"/>
                <a:cs typeface="Times New Roman" pitchFamily="18" charset="0"/>
              </a:rPr>
            </a:br>
            <a:endParaRPr kumimoji="0" lang="en-US" sz="2800" b="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2" name="Rectangle 1"/>
          <p:cNvSpPr/>
          <p:nvPr/>
        </p:nvSpPr>
        <p:spPr>
          <a:xfrm>
            <a:off x="4876800" y="3276600"/>
            <a:ext cx="838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5" name="Rectangle 4"/>
          <p:cNvSpPr/>
          <p:nvPr/>
        </p:nvSpPr>
        <p:spPr>
          <a:xfrm>
            <a:off x="5715000" y="3281819"/>
            <a:ext cx="838200" cy="37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200</a:t>
            </a:r>
            <a:endParaRPr lang="en-US" dirty="0"/>
          </a:p>
        </p:txBody>
      </p:sp>
      <p:cxnSp>
        <p:nvCxnSpPr>
          <p:cNvPr id="7" name="Straight Connector 6"/>
          <p:cNvCxnSpPr>
            <a:stCxn id="2" idx="2"/>
          </p:cNvCxnSpPr>
          <p:nvPr/>
        </p:nvCxnSpPr>
        <p:spPr>
          <a:xfrm flipV="1">
            <a:off x="5295900" y="3581400"/>
            <a:ext cx="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391400" y="3281819"/>
            <a:ext cx="609600" cy="3616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10" name="Rectangle 9"/>
          <p:cNvSpPr/>
          <p:nvPr/>
        </p:nvSpPr>
        <p:spPr>
          <a:xfrm>
            <a:off x="8001000" y="3267727"/>
            <a:ext cx="533400" cy="375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a:t>
            </a:r>
            <a:endParaRPr lang="en-US" dirty="0"/>
          </a:p>
        </p:txBody>
      </p:sp>
      <p:sp>
        <p:nvSpPr>
          <p:cNvPr id="11" name="Down Arrow 10"/>
          <p:cNvSpPr/>
          <p:nvPr/>
        </p:nvSpPr>
        <p:spPr>
          <a:xfrm>
            <a:off x="5295900" y="2286000"/>
            <a:ext cx="419100" cy="9817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7696200" y="2286000"/>
            <a:ext cx="30480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6019800" y="2098110"/>
            <a:ext cx="228600" cy="1183709"/>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6553200" y="3267727"/>
            <a:ext cx="838200" cy="313673"/>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1011483">
            <a:off x="7201954" y="3670501"/>
            <a:ext cx="457200" cy="12192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fontScale="77500" lnSpcReduction="20000"/>
          </a:bodyPr>
          <a:lstStyle/>
          <a:p>
            <a:pPr>
              <a:buNone/>
            </a:pPr>
            <a:r>
              <a:rPr lang="en-US" dirty="0" smtClean="0">
                <a:latin typeface="Times New Roman" pitchFamily="18" charset="0"/>
                <a:cs typeface="Times New Roman" pitchFamily="18" charset="0"/>
              </a:rPr>
              <a:t>void </a:t>
            </a:r>
            <a:r>
              <a:rPr lang="en-US" dirty="0" err="1" smtClean="0">
                <a:latin typeface="Times New Roman" pitchFamily="18" charset="0"/>
                <a:cs typeface="Times New Roman" pitchFamily="18" charset="0"/>
              </a:rPr>
              <a:t>dequeue</a:t>
            </a:r>
            <a:r>
              <a:rPr lang="en-US" dirty="0" smtClean="0">
                <a:latin typeface="Times New Roman" pitchFamily="18" charset="0"/>
                <a:cs typeface="Times New Roman" pitchFamily="18" charset="0"/>
              </a:rPr>
              <a:t>()</a:t>
            </a:r>
          </a:p>
          <a:p>
            <a:pPr lvl="1">
              <a:buNone/>
            </a:pPr>
            <a:r>
              <a:rPr lang="en-US" dirty="0" smtClean="0">
                <a:latin typeface="Times New Roman" pitchFamily="18" charset="0"/>
                <a:cs typeface="Times New Roman" pitchFamily="18" charset="0"/>
              </a:rPr>
              <a:t>{</a:t>
            </a:r>
          </a:p>
          <a:p>
            <a:pPr lvl="1">
              <a:buNone/>
            </a:pPr>
            <a:r>
              <a:rPr lang="en-US" dirty="0" smtClean="0">
                <a:latin typeface="Times New Roman" pitchFamily="18" charset="0"/>
                <a:cs typeface="Times New Roman" pitchFamily="18" charset="0"/>
              </a:rPr>
              <a:t>		struct node* temp;</a:t>
            </a:r>
          </a:p>
          <a:p>
            <a:pPr>
              <a:buNone/>
            </a:pPr>
            <a:r>
              <a:rPr lang="en-US" dirty="0" smtClean="0">
                <a:latin typeface="Times New Roman" pitchFamily="18" charset="0"/>
                <a:cs typeface="Times New Roman" pitchFamily="18" charset="0"/>
              </a:rPr>
              <a:t>		temp=front;</a:t>
            </a:r>
          </a:p>
          <a:p>
            <a:pPr>
              <a:buNone/>
            </a:pPr>
            <a:r>
              <a:rPr lang="en-US" dirty="0" smtClean="0">
                <a:latin typeface="Times New Roman" pitchFamily="18" charset="0"/>
                <a:cs typeface="Times New Roman" pitchFamily="18" charset="0"/>
              </a:rPr>
              <a:t>		if (front==0&amp;&amp;rear==0)</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printf(“queue is empty”);</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else</a:t>
            </a:r>
          </a:p>
          <a:p>
            <a:pPr>
              <a:buNone/>
            </a:pP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printf(“%d”, front</a:t>
            </a:r>
            <a:r>
              <a:rPr lang="en-US" dirty="0" smtClean="0">
                <a:latin typeface="Times New Roman" pitchFamily="18" charset="0"/>
                <a:cs typeface="Times New Roman" pitchFamily="18" charset="0"/>
                <a:sym typeface="Wingdings" pitchFamily="2" charset="2"/>
              </a:rPr>
              <a:t> data);</a:t>
            </a: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front=front</a:t>
            </a:r>
            <a:r>
              <a:rPr lang="en-US" dirty="0" smtClean="0">
                <a:latin typeface="Times New Roman" pitchFamily="18" charset="0"/>
                <a:cs typeface="Times New Roman" pitchFamily="18" charset="0"/>
                <a:sym typeface="Wingdings" pitchFamily="2" charset="2"/>
              </a:rPr>
              <a:t> next;</a:t>
            </a:r>
          </a:p>
          <a:p>
            <a:pPr>
              <a:buNone/>
            </a:pPr>
            <a:r>
              <a:rPr lang="en-US" dirty="0" smtClean="0">
                <a:latin typeface="Times New Roman" pitchFamily="18" charset="0"/>
                <a:cs typeface="Times New Roman" pitchFamily="18" charset="0"/>
                <a:sym typeface="Wingdings" pitchFamily="2" charset="2"/>
              </a:rPr>
              <a:t>			free(temp);</a:t>
            </a:r>
          </a:p>
          <a:p>
            <a:pPr>
              <a:buNone/>
            </a:pPr>
            <a:r>
              <a:rPr lang="en-US" dirty="0" smtClean="0">
                <a:latin typeface="Times New Roman" pitchFamily="18" charset="0"/>
                <a:cs typeface="Times New Roman" pitchFamily="18" charset="0"/>
                <a:sym typeface="Wingdings" pitchFamily="2" charset="2"/>
              </a:rPr>
              <a:t>		}</a:t>
            </a:r>
            <a:endParaRPr lang="en-US" dirty="0">
              <a:latin typeface="Times New Roman" pitchFamily="18" charset="0"/>
              <a:cs typeface="Times New Roman" pitchFamily="18" charset="0"/>
            </a:endParaRPr>
          </a:p>
        </p:txBody>
      </p:sp>
      <p:sp>
        <p:nvSpPr>
          <p:cNvPr id="4" name="Title 1"/>
          <p:cNvSpPr>
            <a:spLocks noGrp="1"/>
          </p:cNvSpPr>
          <p:nvPr>
            <p:ph type="title"/>
          </p:nvPr>
        </p:nvSpPr>
        <p:spPr>
          <a:xfrm>
            <a:off x="457200" y="76200"/>
            <a:ext cx="8229600" cy="762000"/>
          </a:xfrm>
        </p:spPr>
        <p:txBody>
          <a:bodyPr>
            <a:noAutofit/>
          </a:bodyPr>
          <a:lstStyle/>
          <a:p>
            <a:r>
              <a:rPr lang="en-US" sz="2800" b="1" dirty="0" smtClean="0">
                <a:solidFill>
                  <a:srgbClr val="FF0066"/>
                </a:solidFill>
                <a:latin typeface="Times New Roman" pitchFamily="18" charset="0"/>
                <a:cs typeface="Times New Roman" pitchFamily="18" charset="0"/>
              </a:rPr>
              <a:t>Queue Implementation using LL </a:t>
            </a:r>
            <a:r>
              <a:rPr lang="en-US" sz="2800" b="1" dirty="0" smtClean="0">
                <a:solidFill>
                  <a:srgbClr val="FF0066"/>
                </a:solidFill>
                <a:latin typeface="Times New Roman" pitchFamily="18" charset="0"/>
                <a:cs typeface="Times New Roman" pitchFamily="18" charset="0"/>
                <a:sym typeface="Wingdings" pitchFamily="2" charset="2"/>
              </a:rPr>
              <a:t> </a:t>
            </a:r>
            <a:r>
              <a:rPr lang="en-US" sz="2800" b="1" dirty="0" smtClean="0">
                <a:solidFill>
                  <a:srgbClr val="0033CC"/>
                </a:solidFill>
                <a:latin typeface="Times New Roman" pitchFamily="18" charset="0"/>
                <a:cs typeface="Times New Roman" pitchFamily="18" charset="0"/>
                <a:sym typeface="Wingdings" pitchFamily="2" charset="2"/>
              </a:rPr>
              <a:t>Dequeue()</a:t>
            </a:r>
            <a:r>
              <a:rPr lang="en-US" sz="2800" dirty="0" smtClean="0">
                <a:solidFill>
                  <a:srgbClr val="C00000"/>
                </a:solidFill>
                <a:latin typeface="Times New Roman" pitchFamily="18" charset="0"/>
                <a:cs typeface="Times New Roman" pitchFamily="18" charset="0"/>
              </a:rPr>
              <a:t/>
            </a:r>
            <a:br>
              <a:rPr lang="en-US" sz="2800" dirty="0" smtClean="0">
                <a:solidFill>
                  <a:srgbClr val="C00000"/>
                </a:solidFill>
                <a:latin typeface="Times New Roman" pitchFamily="18" charset="0"/>
                <a:cs typeface="Times New Roman" pitchFamily="18" charset="0"/>
              </a:rPr>
            </a:br>
            <a:endParaRPr lang="en-US" sz="2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71596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FF0066"/>
                </a:solidFill>
                <a:effectLst/>
                <a:uLnTx/>
                <a:uFillTx/>
                <a:latin typeface="Times New Roman" pitchFamily="18" charset="0"/>
                <a:ea typeface="+mj-ea"/>
                <a:cs typeface="Times New Roman" pitchFamily="18" charset="0"/>
              </a:rPr>
              <a:t>Queue Implementation using LL </a:t>
            </a:r>
            <a:r>
              <a:rPr kumimoji="0" lang="en-US" sz="2800" b="1" i="0" u="none" strike="noStrike" kern="1200" cap="none" spc="0" normalizeH="0" baseline="0" noProof="0" dirty="0" smtClean="0">
                <a:ln>
                  <a:noFill/>
                </a:ln>
                <a:solidFill>
                  <a:srgbClr val="FF0066"/>
                </a:solidFill>
                <a:effectLst/>
                <a:uLnTx/>
                <a:uFillTx/>
                <a:latin typeface="Times New Roman" pitchFamily="18" charset="0"/>
                <a:ea typeface="+mj-ea"/>
                <a:cs typeface="Times New Roman" pitchFamily="18" charset="0"/>
                <a:sym typeface="Wingdings" pitchFamily="2" charset="2"/>
              </a:rPr>
              <a:t> </a:t>
            </a:r>
            <a:r>
              <a:rPr kumimoji="0" lang="en-US" sz="2800" b="1" i="0" u="none" strike="noStrike" kern="1200" cap="none" spc="0" normalizeH="0" baseline="0" noProof="0" dirty="0" smtClean="0">
                <a:ln>
                  <a:noFill/>
                </a:ln>
                <a:solidFill>
                  <a:srgbClr val="0033CC"/>
                </a:solidFill>
                <a:effectLst/>
                <a:uLnTx/>
                <a:uFillTx/>
                <a:latin typeface="Times New Roman" pitchFamily="18" charset="0"/>
                <a:ea typeface="+mj-ea"/>
                <a:cs typeface="Times New Roman" pitchFamily="18" charset="0"/>
                <a:sym typeface="Wingdings" pitchFamily="2" charset="2"/>
              </a:rPr>
              <a:t>Peek()</a:t>
            </a:r>
            <a:r>
              <a:rPr kumimoji="0" lang="en-US" sz="2800" b="0" i="0" u="none" strike="noStrike" kern="1200" cap="none" spc="0" normalizeH="0" baseline="0" noProof="0" dirty="0" smtClean="0">
                <a:ln>
                  <a:noFill/>
                </a:ln>
                <a:solidFill>
                  <a:srgbClr val="C00000"/>
                </a:solidFill>
                <a:effectLst/>
                <a:uLnTx/>
                <a:uFillTx/>
                <a:latin typeface="Times New Roman" pitchFamily="18" charset="0"/>
                <a:ea typeface="+mj-ea"/>
                <a:cs typeface="Times New Roman" pitchFamily="18" charset="0"/>
              </a:rPr>
              <a:t/>
            </a:r>
            <a:br>
              <a:rPr kumimoji="0" lang="en-US" sz="2800" b="0" i="0" u="none" strike="noStrike" kern="1200" cap="none" spc="0" normalizeH="0" baseline="0" noProof="0" dirty="0" smtClean="0">
                <a:ln>
                  <a:noFill/>
                </a:ln>
                <a:solidFill>
                  <a:srgbClr val="C00000"/>
                </a:solidFill>
                <a:effectLst/>
                <a:uLnTx/>
                <a:uFillTx/>
                <a:latin typeface="Times New Roman" pitchFamily="18" charset="0"/>
                <a:ea typeface="+mj-ea"/>
                <a:cs typeface="Times New Roman" pitchFamily="18" charset="0"/>
              </a:rPr>
            </a:b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18" name="Content Placeholder 2"/>
          <p:cNvSpPr>
            <a:spLocks noGrp="1"/>
          </p:cNvSpPr>
          <p:nvPr>
            <p:ph idx="1"/>
          </p:nvPr>
        </p:nvSpPr>
        <p:spPr>
          <a:xfrm>
            <a:off x="533400" y="1066800"/>
            <a:ext cx="8229600" cy="4525963"/>
          </a:xfrm>
        </p:spPr>
        <p:txBody>
          <a:bodyPr>
            <a:noAutofit/>
          </a:bodyPr>
          <a:lstStyle/>
          <a:p>
            <a:pPr>
              <a:buNone/>
            </a:pPr>
            <a:r>
              <a:rPr lang="en-US" sz="2400" dirty="0" smtClean="0">
                <a:latin typeface="Times New Roman" pitchFamily="18" charset="0"/>
                <a:cs typeface="Times New Roman" pitchFamily="18" charset="0"/>
              </a:rPr>
              <a:t>void peek()</a:t>
            </a:r>
          </a:p>
          <a:p>
            <a:pPr>
              <a:buNone/>
            </a:pPr>
            <a:r>
              <a:rPr lang="en-US" sz="2400" dirty="0" smtClean="0">
                <a:latin typeface="Times New Roman" pitchFamily="18" charset="0"/>
                <a:cs typeface="Times New Roman" pitchFamily="18" charset="0"/>
              </a:rPr>
              <a:t>{</a:t>
            </a:r>
          </a:p>
          <a:p>
            <a:pPr>
              <a:buNone/>
            </a:pPr>
            <a:r>
              <a:rPr lang="en-US" sz="2400" dirty="0" smtClean="0">
                <a:latin typeface="Times New Roman" pitchFamily="18" charset="0"/>
                <a:cs typeface="Times New Roman" pitchFamily="18" charset="0"/>
              </a:rPr>
              <a:t>		if (front==0&amp;&amp;rear==0)</a:t>
            </a:r>
          </a:p>
          <a:p>
            <a:pPr>
              <a:buNone/>
            </a:pP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printf(“queue is empty”);</a:t>
            </a:r>
          </a:p>
          <a:p>
            <a:pPr>
              <a:buNone/>
            </a:pP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else</a:t>
            </a:r>
          </a:p>
          <a:p>
            <a:pPr>
              <a:buNone/>
            </a:pPr>
            <a:r>
              <a:rPr lang="en-US" sz="2400" dirty="0" smtClean="0">
                <a:latin typeface="Times New Roman" pitchFamily="18" charset="0"/>
                <a:cs typeface="Times New Roman" pitchFamily="18" charset="0"/>
              </a:rPr>
              <a:t>		{</a:t>
            </a:r>
          </a:p>
          <a:p>
            <a:pPr>
              <a:buNone/>
            </a:pPr>
            <a:r>
              <a:rPr lang="en-US" sz="2400" dirty="0" smtClean="0">
                <a:latin typeface="Times New Roman" pitchFamily="18" charset="0"/>
                <a:cs typeface="Times New Roman" pitchFamily="18" charset="0"/>
              </a:rPr>
              <a:t>			printf(“%d”, front</a:t>
            </a:r>
            <a:r>
              <a:rPr lang="en-US" sz="2400" dirty="0" smtClean="0">
                <a:latin typeface="Times New Roman" pitchFamily="18" charset="0"/>
                <a:cs typeface="Times New Roman" pitchFamily="18" charset="0"/>
                <a:sym typeface="Wingdings" pitchFamily="2" charset="2"/>
              </a:rPr>
              <a:t> data);</a:t>
            </a:r>
          </a:p>
          <a:p>
            <a:pPr>
              <a:buNone/>
            </a:pPr>
            <a:r>
              <a:rPr lang="en-US" sz="2400" dirty="0" smtClean="0">
                <a:latin typeface="Times New Roman" pitchFamily="18" charset="0"/>
                <a:cs typeface="Times New Roman" pitchFamily="18" charset="0"/>
                <a:sym typeface="Wingdings" pitchFamily="2" charset="2"/>
              </a:rPr>
              <a:t>		}</a:t>
            </a:r>
          </a:p>
          <a:p>
            <a:pPr>
              <a:buNone/>
            </a:pPr>
            <a:r>
              <a:rPr lang="en-US" sz="2400" dirty="0" smtClean="0">
                <a:latin typeface="Times New Roman" pitchFamily="18" charset="0"/>
                <a:cs typeface="Times New Roman" pitchFamily="18" charset="0"/>
                <a:sym typeface="Wingdings" pitchFamily="2" charset="2"/>
              </a:rPr>
              <a:t>}</a:t>
            </a:r>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solidFill>
            <a:schemeClr val="accent2"/>
          </a:solidFill>
        </p:spPr>
        <p:txBody>
          <a:bodyPr/>
          <a:lstStyle/>
          <a:p>
            <a:pPr marL="0" indent="0" algn="ctr">
              <a:buNone/>
            </a:pPr>
            <a:r>
              <a:rPr lang="en-US" sz="8000" b="1" dirty="0">
                <a:solidFill>
                  <a:srgbClr val="7030A0"/>
                </a:solidFill>
              </a:rPr>
              <a:t>Implementation of Queue using Stack</a:t>
            </a:r>
          </a:p>
          <a:p>
            <a:pPr marL="0" indent="0">
              <a:buNone/>
            </a:pPr>
            <a:endParaRPr lang="en-US" dirty="0"/>
          </a:p>
        </p:txBody>
      </p:sp>
    </p:spTree>
    <p:extLst>
      <p:ext uri="{BB962C8B-B14F-4D97-AF65-F5344CB8AC3E}">
        <p14:creationId xmlns:p14="http://schemas.microsoft.com/office/powerpoint/2010/main" val="26934468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1788" y="1600200"/>
            <a:ext cx="682042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4460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75068"/>
            <a:ext cx="8229600" cy="437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7943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4462" y="1934369"/>
            <a:ext cx="631507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09310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6837" y="1934369"/>
            <a:ext cx="64103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5637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277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7312" y="1915319"/>
            <a:ext cx="6429375"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131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39245"/>
            <a:ext cx="8229600" cy="364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72106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1562" y="1915319"/>
            <a:ext cx="7000875"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095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3462" y="1972469"/>
            <a:ext cx="707707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98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19075"/>
            <a:ext cx="8229600" cy="448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6956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138" y="1985963"/>
            <a:ext cx="4657725"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9537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4562" y="2267744"/>
            <a:ext cx="47148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0550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Implementing queue using stacks by making the </a:t>
            </a:r>
            <a:r>
              <a:rPr lang="en-US" dirty="0" err="1"/>
              <a:t>enqueue</a:t>
            </a:r>
            <a:r>
              <a:rPr lang="en-US" dirty="0"/>
              <a:t> operation costly is discussed below.</a:t>
            </a:r>
          </a:p>
          <a:p>
            <a:r>
              <a:rPr lang="en-US" dirty="0"/>
              <a:t>Initialize stack1 and stack2 making </a:t>
            </a:r>
            <a:r>
              <a:rPr lang="en-US" b="1" dirty="0"/>
              <a:t>top1 = top2 = -1</a:t>
            </a:r>
            <a:r>
              <a:rPr lang="en-US" dirty="0"/>
              <a:t>.</a:t>
            </a:r>
          </a:p>
          <a:p>
            <a:r>
              <a:rPr lang="en-US" dirty="0"/>
              <a:t>To perform an </a:t>
            </a:r>
            <a:r>
              <a:rPr lang="en-US" dirty="0" err="1"/>
              <a:t>enqueue</a:t>
            </a:r>
            <a:r>
              <a:rPr lang="en-US" dirty="0"/>
              <a:t> operation,</a:t>
            </a:r>
          </a:p>
          <a:p>
            <a:r>
              <a:rPr lang="en-US" dirty="0"/>
              <a:t>Push all the elements from stack1 to stack2.</a:t>
            </a:r>
          </a:p>
          <a:p>
            <a:r>
              <a:rPr lang="en-US" dirty="0"/>
              <a:t>Push the new element to stack2.</a:t>
            </a:r>
          </a:p>
          <a:p>
            <a:r>
              <a:rPr lang="en-US" dirty="0"/>
              <a:t>Pop all the elements from stack2 to stack1.</a:t>
            </a:r>
          </a:p>
          <a:p>
            <a:r>
              <a:rPr lang="en-US" dirty="0"/>
              <a:t>  3. To perform </a:t>
            </a:r>
            <a:r>
              <a:rPr lang="en-US" dirty="0" err="1"/>
              <a:t>dequeue</a:t>
            </a:r>
            <a:r>
              <a:rPr lang="en-US" dirty="0"/>
              <a:t> operation,</a:t>
            </a:r>
          </a:p>
          <a:p>
            <a:r>
              <a:rPr lang="en-US" dirty="0"/>
              <a:t>Pop and return the element from stack1.</a:t>
            </a:r>
          </a:p>
        </p:txBody>
      </p:sp>
    </p:spTree>
    <p:extLst>
      <p:ext uri="{BB962C8B-B14F-4D97-AF65-F5344CB8AC3E}">
        <p14:creationId xmlns:p14="http://schemas.microsoft.com/office/powerpoint/2010/main" val="2616818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89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6962" y="2305844"/>
            <a:ext cx="441007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61491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99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38512" y="2686844"/>
            <a:ext cx="246697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2057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09937" y="2686844"/>
            <a:ext cx="25241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9926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19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09937" y="2696369"/>
            <a:ext cx="252412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809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queues</a:t>
            </a:r>
            <a:endParaRPr lang="en-US" dirty="0"/>
          </a:p>
        </p:txBody>
      </p:sp>
      <p:sp>
        <p:nvSpPr>
          <p:cNvPr id="4" name="Content Placeholder 3"/>
          <p:cNvSpPr>
            <a:spLocks noGrp="1"/>
          </p:cNvSpPr>
          <p:nvPr>
            <p:ph idx="1"/>
          </p:nvPr>
        </p:nvSpPr>
        <p:spPr/>
        <p:txBody>
          <a:bodyPr/>
          <a:lstStyle/>
          <a:p>
            <a:r>
              <a:rPr lang="en-US" dirty="0" smtClean="0"/>
              <a:t>Linear queue</a:t>
            </a:r>
          </a:p>
          <a:p>
            <a:r>
              <a:rPr lang="en-US" dirty="0" smtClean="0"/>
              <a:t>Circular queue</a:t>
            </a:r>
          </a:p>
          <a:p>
            <a:r>
              <a:rPr lang="en-US" dirty="0" smtClean="0"/>
              <a:t>Double ended queue</a:t>
            </a:r>
          </a:p>
          <a:p>
            <a:r>
              <a:rPr lang="en-US" dirty="0" smtClean="0"/>
              <a:t>Priority queue</a:t>
            </a:r>
            <a:endParaRPr lang="en-US" dirty="0"/>
          </a:p>
        </p:txBody>
      </p:sp>
    </p:spTree>
    <p:extLst>
      <p:ext uri="{BB962C8B-B14F-4D97-AF65-F5344CB8AC3E}">
        <p14:creationId xmlns:p14="http://schemas.microsoft.com/office/powerpoint/2010/main" val="802515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301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2612" y="2162969"/>
            <a:ext cx="543877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96113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403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1162" y="2334419"/>
            <a:ext cx="5781675"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40482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50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5662" y="2391569"/>
            <a:ext cx="235267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87088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solidFill>
            <a:srgbClr val="00B0F0"/>
          </a:solidFill>
        </p:spPr>
        <p:txBody>
          <a:bodyPr>
            <a:normAutofit fontScale="92500" lnSpcReduction="20000"/>
          </a:bodyPr>
          <a:lstStyle/>
          <a:p>
            <a:r>
              <a:rPr lang="en-US" dirty="0"/>
              <a:t>Implementing queue using stacks by making the </a:t>
            </a:r>
            <a:r>
              <a:rPr lang="en-US" dirty="0" err="1"/>
              <a:t>enqueue</a:t>
            </a:r>
            <a:r>
              <a:rPr lang="en-US" dirty="0"/>
              <a:t> operation costly is discussed below.</a:t>
            </a:r>
          </a:p>
          <a:p>
            <a:r>
              <a:rPr lang="en-US" dirty="0"/>
              <a:t>Initialize stack1 and stack2 making </a:t>
            </a:r>
            <a:r>
              <a:rPr lang="en-US" b="1" dirty="0"/>
              <a:t>top1 = top2 = -1</a:t>
            </a:r>
            <a:r>
              <a:rPr lang="en-US" dirty="0"/>
              <a:t>.</a:t>
            </a:r>
          </a:p>
          <a:p>
            <a:r>
              <a:rPr lang="en-US" dirty="0"/>
              <a:t>To perform an </a:t>
            </a:r>
            <a:r>
              <a:rPr lang="en-US" dirty="0" err="1"/>
              <a:t>enqueue</a:t>
            </a:r>
            <a:r>
              <a:rPr lang="en-US" dirty="0"/>
              <a:t> operation,</a:t>
            </a:r>
          </a:p>
          <a:p>
            <a:r>
              <a:rPr lang="en-US" dirty="0"/>
              <a:t>Push all the elements from stack1 to stack2.</a:t>
            </a:r>
          </a:p>
          <a:p>
            <a:r>
              <a:rPr lang="en-US" dirty="0"/>
              <a:t>Push the new element to stack2.</a:t>
            </a:r>
          </a:p>
          <a:p>
            <a:r>
              <a:rPr lang="en-US" dirty="0"/>
              <a:t>Pop all the elements from stack2 to stack1.</a:t>
            </a:r>
          </a:p>
          <a:p>
            <a:r>
              <a:rPr lang="en-US" dirty="0"/>
              <a:t>  3. To perform </a:t>
            </a:r>
            <a:r>
              <a:rPr lang="en-US" dirty="0" err="1"/>
              <a:t>dequeue</a:t>
            </a:r>
            <a:r>
              <a:rPr lang="en-US" dirty="0"/>
              <a:t> operation,</a:t>
            </a:r>
          </a:p>
          <a:p>
            <a:r>
              <a:rPr lang="en-US" dirty="0"/>
              <a:t>Pop and return the element from stack1.</a:t>
            </a:r>
          </a:p>
          <a:p>
            <a:endParaRPr lang="en-US" dirty="0"/>
          </a:p>
        </p:txBody>
      </p:sp>
    </p:spTree>
    <p:extLst>
      <p:ext uri="{BB962C8B-B14F-4D97-AF65-F5344CB8AC3E}">
        <p14:creationId xmlns:p14="http://schemas.microsoft.com/office/powerpoint/2010/main" val="6278125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solidFill>
            <a:srgbClr val="00B0F0"/>
          </a:solidFill>
        </p:spPr>
        <p:txBody>
          <a:bodyPr>
            <a:normAutofit fontScale="55000" lnSpcReduction="20000"/>
          </a:bodyPr>
          <a:lstStyle/>
          <a:p>
            <a:pPr marL="0" indent="0">
              <a:buNone/>
            </a:pPr>
            <a:r>
              <a:rPr lang="en-US" dirty="0"/>
              <a:t>#include &lt;</a:t>
            </a:r>
            <a:r>
              <a:rPr lang="en-US" dirty="0" err="1"/>
              <a:t>stdio.h</a:t>
            </a:r>
            <a:r>
              <a:rPr lang="en-US" dirty="0"/>
              <a:t>&gt;</a:t>
            </a:r>
          </a:p>
          <a:p>
            <a:pPr marL="0" indent="0">
              <a:buNone/>
            </a:pPr>
            <a:r>
              <a:rPr lang="en-US" dirty="0"/>
              <a:t>#include &lt;</a:t>
            </a:r>
            <a:r>
              <a:rPr lang="en-US" dirty="0" err="1"/>
              <a:t>stdlib.h</a:t>
            </a:r>
            <a:r>
              <a:rPr lang="en-US" dirty="0"/>
              <a:t>&gt;</a:t>
            </a:r>
          </a:p>
          <a:p>
            <a:pPr marL="0" indent="0">
              <a:buNone/>
            </a:pPr>
            <a:endParaRPr lang="en-US" dirty="0"/>
          </a:p>
          <a:p>
            <a:pPr marL="0" indent="0">
              <a:buNone/>
            </a:pPr>
            <a:r>
              <a:rPr lang="en-US" dirty="0"/>
              <a:t>/* Functions and variables used */</a:t>
            </a:r>
          </a:p>
          <a:p>
            <a:pPr marL="0" indent="0">
              <a:buNone/>
            </a:pPr>
            <a:r>
              <a:rPr lang="en-US" dirty="0"/>
              <a:t>void push1(</a:t>
            </a:r>
            <a:r>
              <a:rPr lang="en-US" dirty="0" err="1"/>
              <a:t>int</a:t>
            </a:r>
            <a:r>
              <a:rPr lang="en-US" dirty="0"/>
              <a:t>);</a:t>
            </a:r>
          </a:p>
          <a:p>
            <a:pPr marL="0" indent="0">
              <a:buNone/>
            </a:pPr>
            <a:r>
              <a:rPr lang="en-US" dirty="0"/>
              <a:t>void push2(</a:t>
            </a:r>
            <a:r>
              <a:rPr lang="en-US" dirty="0" err="1"/>
              <a:t>int</a:t>
            </a:r>
            <a:r>
              <a:rPr lang="en-US" dirty="0"/>
              <a:t>);</a:t>
            </a:r>
          </a:p>
          <a:p>
            <a:pPr marL="0" indent="0">
              <a:buNone/>
            </a:pPr>
            <a:r>
              <a:rPr lang="en-US" dirty="0" err="1"/>
              <a:t>int</a:t>
            </a:r>
            <a:r>
              <a:rPr lang="en-US" dirty="0"/>
              <a:t> pop1();</a:t>
            </a:r>
          </a:p>
          <a:p>
            <a:pPr marL="0" indent="0">
              <a:buNone/>
            </a:pPr>
            <a:r>
              <a:rPr lang="en-US" dirty="0" err="1"/>
              <a:t>int</a:t>
            </a:r>
            <a:r>
              <a:rPr lang="en-US" dirty="0"/>
              <a:t> pop2();</a:t>
            </a:r>
          </a:p>
          <a:p>
            <a:pPr marL="0" indent="0">
              <a:buNone/>
            </a:pPr>
            <a:r>
              <a:rPr lang="en-US" dirty="0"/>
              <a:t>void </a:t>
            </a:r>
            <a:r>
              <a:rPr lang="en-US" dirty="0" err="1"/>
              <a:t>enqueue</a:t>
            </a:r>
            <a:r>
              <a:rPr lang="en-US" dirty="0"/>
              <a:t>();</a:t>
            </a:r>
          </a:p>
          <a:p>
            <a:pPr marL="0" indent="0">
              <a:buNone/>
            </a:pPr>
            <a:r>
              <a:rPr lang="en-US" dirty="0"/>
              <a:t>void </a:t>
            </a:r>
            <a:r>
              <a:rPr lang="en-US" dirty="0" err="1"/>
              <a:t>dequeue</a:t>
            </a:r>
            <a:r>
              <a:rPr lang="en-US" dirty="0"/>
              <a:t>();</a:t>
            </a:r>
          </a:p>
          <a:p>
            <a:pPr marL="0" indent="0">
              <a:buNone/>
            </a:pPr>
            <a:r>
              <a:rPr lang="en-US" dirty="0"/>
              <a:t>void display();</a:t>
            </a:r>
          </a:p>
          <a:p>
            <a:pPr marL="0" indent="0">
              <a:buNone/>
            </a:pPr>
            <a:r>
              <a:rPr lang="en-US" dirty="0"/>
              <a:t>void create();</a:t>
            </a:r>
          </a:p>
          <a:p>
            <a:pPr marL="0" indent="0">
              <a:buNone/>
            </a:pPr>
            <a:r>
              <a:rPr lang="en-US" dirty="0" err="1"/>
              <a:t>int</a:t>
            </a:r>
            <a:r>
              <a:rPr lang="en-US" dirty="0"/>
              <a:t> stack1[100], stack2[100];</a:t>
            </a:r>
          </a:p>
          <a:p>
            <a:pPr marL="0" indent="0">
              <a:buNone/>
            </a:pPr>
            <a:r>
              <a:rPr lang="en-US" dirty="0" err="1"/>
              <a:t>int</a:t>
            </a:r>
            <a:r>
              <a:rPr lang="en-US" dirty="0"/>
              <a:t> top1 = -1, top2 = -1;</a:t>
            </a:r>
          </a:p>
          <a:p>
            <a:pPr marL="0" indent="0">
              <a:buNone/>
            </a:pPr>
            <a:r>
              <a:rPr lang="en-US" dirty="0" err="1"/>
              <a:t>int</a:t>
            </a:r>
            <a:r>
              <a:rPr lang="en-US" dirty="0"/>
              <a:t> count = 0;</a:t>
            </a:r>
          </a:p>
          <a:p>
            <a:pPr marL="0" indent="0">
              <a:buNone/>
            </a:pPr>
            <a:endParaRPr lang="en-US" dirty="0"/>
          </a:p>
        </p:txBody>
      </p:sp>
    </p:spTree>
    <p:extLst>
      <p:ext uri="{BB962C8B-B14F-4D97-AF65-F5344CB8AC3E}">
        <p14:creationId xmlns:p14="http://schemas.microsoft.com/office/powerpoint/2010/main" val="29344082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marL="0" indent="0">
              <a:buNone/>
            </a:pPr>
            <a:r>
              <a:rPr lang="en-US" dirty="0"/>
              <a:t>/* Main Function */</a:t>
            </a:r>
          </a:p>
          <a:p>
            <a:pPr marL="0" indent="0">
              <a:buNone/>
            </a:pPr>
            <a:r>
              <a:rPr lang="en-US" dirty="0" err="1"/>
              <a:t>int</a:t>
            </a:r>
            <a:r>
              <a:rPr lang="en-US" dirty="0"/>
              <a:t> main()</a:t>
            </a:r>
          </a:p>
          <a:p>
            <a:pPr marL="0" indent="0">
              <a:buNone/>
            </a:pPr>
            <a:r>
              <a:rPr lang="en-US" dirty="0"/>
              <a:t>{</a:t>
            </a:r>
          </a:p>
          <a:p>
            <a:pPr marL="0" indent="0">
              <a:buNone/>
            </a:pPr>
            <a:r>
              <a:rPr lang="en-US" dirty="0" err="1"/>
              <a:t>int</a:t>
            </a:r>
            <a:r>
              <a:rPr lang="en-US" dirty="0"/>
              <a:t> choice;</a:t>
            </a:r>
          </a:p>
          <a:p>
            <a:pPr marL="0" indent="0">
              <a:buNone/>
            </a:pPr>
            <a:r>
              <a:rPr lang="en-US" dirty="0" err="1"/>
              <a:t>printf</a:t>
            </a:r>
            <a:r>
              <a:rPr lang="en-US" dirty="0"/>
              <a:t>("\</a:t>
            </a:r>
            <a:r>
              <a:rPr lang="en-US" dirty="0" err="1"/>
              <a:t>nQUEUE</a:t>
            </a:r>
            <a:r>
              <a:rPr lang="en-US" dirty="0"/>
              <a:t> USING STACKS IMPLEMENTATION\n\n");</a:t>
            </a:r>
          </a:p>
          <a:p>
            <a:pPr marL="0" indent="0">
              <a:buNone/>
            </a:pPr>
            <a:r>
              <a:rPr lang="en-US" dirty="0" err="1"/>
              <a:t>printf</a:t>
            </a:r>
            <a:r>
              <a:rPr lang="en-US" dirty="0"/>
              <a:t>("\n1.ENQUEUE");</a:t>
            </a:r>
          </a:p>
          <a:p>
            <a:pPr marL="0" indent="0">
              <a:buNone/>
            </a:pPr>
            <a:r>
              <a:rPr lang="en-US" dirty="0" err="1"/>
              <a:t>printf</a:t>
            </a:r>
            <a:r>
              <a:rPr lang="en-US" dirty="0"/>
              <a:t>("\n2.DEQUEUE");</a:t>
            </a:r>
          </a:p>
          <a:p>
            <a:pPr marL="0" indent="0">
              <a:buNone/>
            </a:pPr>
            <a:r>
              <a:rPr lang="en-US" dirty="0" err="1"/>
              <a:t>printf</a:t>
            </a:r>
            <a:r>
              <a:rPr lang="en-US" dirty="0"/>
              <a:t>("\n3.DISPLAY");</a:t>
            </a:r>
          </a:p>
          <a:p>
            <a:pPr marL="0" indent="0">
              <a:buNone/>
            </a:pPr>
            <a:r>
              <a:rPr lang="en-US" dirty="0" err="1"/>
              <a:t>printf</a:t>
            </a:r>
            <a:r>
              <a:rPr lang="en-US" dirty="0"/>
              <a:t>("\n4.EXIT");</a:t>
            </a:r>
          </a:p>
          <a:p>
            <a:pPr marL="0" indent="0">
              <a:buNone/>
            </a:pPr>
            <a:r>
              <a:rPr lang="en-US" dirty="0" err="1"/>
              <a:t>printf</a:t>
            </a:r>
            <a:r>
              <a:rPr lang="en-US" dirty="0"/>
              <a:t>("\n");</a:t>
            </a:r>
          </a:p>
          <a:p>
            <a:pPr marL="0" indent="0">
              <a:buNone/>
            </a:pPr>
            <a:r>
              <a:rPr lang="en-US" dirty="0"/>
              <a:t>create();</a:t>
            </a:r>
          </a:p>
        </p:txBody>
      </p:sp>
    </p:spTree>
    <p:extLst>
      <p:ext uri="{BB962C8B-B14F-4D97-AF65-F5344CB8AC3E}">
        <p14:creationId xmlns:p14="http://schemas.microsoft.com/office/powerpoint/2010/main" val="22900322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0000" lnSpcReduction="20000"/>
          </a:bodyPr>
          <a:lstStyle/>
          <a:p>
            <a:pPr marL="0" indent="0">
              <a:buNone/>
            </a:pPr>
            <a:r>
              <a:rPr lang="en-US" dirty="0"/>
              <a:t>while (1)</a:t>
            </a:r>
          </a:p>
          <a:p>
            <a:pPr marL="0" indent="0">
              <a:buNone/>
            </a:pPr>
            <a:r>
              <a:rPr lang="en-US" dirty="0"/>
              <a:t>{</a:t>
            </a:r>
          </a:p>
          <a:p>
            <a:pPr marL="0" indent="0">
              <a:buNone/>
            </a:pPr>
            <a:r>
              <a:rPr lang="en-US" dirty="0" err="1"/>
              <a:t>printf</a:t>
            </a:r>
            <a:r>
              <a:rPr lang="en-US" dirty="0"/>
              <a:t>("\</a:t>
            </a:r>
            <a:r>
              <a:rPr lang="en-US" dirty="0" err="1"/>
              <a:t>nEnter</a:t>
            </a:r>
            <a:r>
              <a:rPr lang="en-US" dirty="0"/>
              <a:t> your choice : ");</a:t>
            </a:r>
          </a:p>
          <a:p>
            <a:pPr marL="0" indent="0">
              <a:buNone/>
            </a:pPr>
            <a:r>
              <a:rPr lang="en-US" dirty="0" err="1"/>
              <a:t>scanf</a:t>
            </a:r>
            <a:r>
              <a:rPr lang="en-US" dirty="0"/>
              <a:t>("%d", &amp;choice);</a:t>
            </a:r>
          </a:p>
          <a:p>
            <a:pPr marL="0" indent="0">
              <a:buNone/>
            </a:pPr>
            <a:r>
              <a:rPr lang="en-US" dirty="0"/>
              <a:t>switch (choice)</a:t>
            </a:r>
          </a:p>
          <a:p>
            <a:pPr marL="0" indent="0">
              <a:buNone/>
            </a:pPr>
            <a:r>
              <a:rPr lang="en-US" dirty="0"/>
              <a:t>{</a:t>
            </a:r>
          </a:p>
          <a:p>
            <a:pPr marL="0" indent="0">
              <a:buNone/>
            </a:pPr>
            <a:r>
              <a:rPr lang="en-US" dirty="0"/>
              <a:t>case 1:</a:t>
            </a:r>
          </a:p>
          <a:p>
            <a:pPr marL="0" indent="0">
              <a:buNone/>
            </a:pPr>
            <a:r>
              <a:rPr lang="en-US" dirty="0" err="1"/>
              <a:t>enqueue</a:t>
            </a:r>
            <a:r>
              <a:rPr lang="en-US" dirty="0"/>
              <a:t>();</a:t>
            </a:r>
          </a:p>
          <a:p>
            <a:pPr marL="0" indent="0">
              <a:buNone/>
            </a:pPr>
            <a:r>
              <a:rPr lang="en-US" dirty="0"/>
              <a:t>break;</a:t>
            </a:r>
          </a:p>
          <a:p>
            <a:pPr marL="0" indent="0">
              <a:buNone/>
            </a:pPr>
            <a:r>
              <a:rPr lang="en-US" dirty="0"/>
              <a:t>case 2:</a:t>
            </a:r>
          </a:p>
          <a:p>
            <a:pPr marL="0" indent="0">
              <a:buNone/>
            </a:pPr>
            <a:r>
              <a:rPr lang="en-US" dirty="0" err="1"/>
              <a:t>dequeue</a:t>
            </a:r>
            <a:r>
              <a:rPr lang="en-US" dirty="0"/>
              <a:t>();</a:t>
            </a:r>
          </a:p>
          <a:p>
            <a:pPr marL="0" indent="0">
              <a:buNone/>
            </a:pPr>
            <a:r>
              <a:rPr lang="en-US" dirty="0"/>
              <a:t>break;</a:t>
            </a:r>
          </a:p>
          <a:p>
            <a:pPr marL="0" indent="0">
              <a:buNone/>
            </a:pPr>
            <a:r>
              <a:rPr lang="en-US" dirty="0"/>
              <a:t>case 3:</a:t>
            </a:r>
          </a:p>
          <a:p>
            <a:pPr marL="0" indent="0">
              <a:buNone/>
            </a:pPr>
            <a:r>
              <a:rPr lang="en-US" dirty="0"/>
              <a:t>display();</a:t>
            </a:r>
          </a:p>
          <a:p>
            <a:pPr marL="0" indent="0">
              <a:buNone/>
            </a:pPr>
            <a:r>
              <a:rPr lang="en-US" dirty="0"/>
              <a:t>break;</a:t>
            </a:r>
          </a:p>
          <a:p>
            <a:pPr marL="0" indent="0">
              <a:buNone/>
            </a:pPr>
            <a:r>
              <a:rPr lang="en-US" dirty="0"/>
              <a:t>case 4:</a:t>
            </a:r>
          </a:p>
          <a:p>
            <a:pPr marL="0" indent="0">
              <a:buNone/>
            </a:pPr>
            <a:r>
              <a:rPr lang="en-US" dirty="0"/>
              <a:t>exit(0);</a:t>
            </a:r>
          </a:p>
          <a:p>
            <a:pPr marL="0" indent="0">
              <a:buNone/>
            </a:pPr>
            <a:r>
              <a:rPr lang="en-US" dirty="0"/>
              <a:t>default:</a:t>
            </a:r>
          </a:p>
          <a:p>
            <a:pPr marL="0" indent="0">
              <a:buNone/>
            </a:pPr>
            <a:r>
              <a:rPr lang="en-US" dirty="0" err="1"/>
              <a:t>printf</a:t>
            </a:r>
            <a:r>
              <a:rPr lang="en-US" dirty="0"/>
              <a:t>("\</a:t>
            </a:r>
            <a:r>
              <a:rPr lang="en-US" dirty="0" err="1"/>
              <a:t>nInvalid</a:t>
            </a:r>
            <a:r>
              <a:rPr lang="en-US" dirty="0"/>
              <a:t> Choice\n");</a:t>
            </a:r>
          </a:p>
          <a:p>
            <a:pPr marL="0" indent="0">
              <a:buNone/>
            </a:pPr>
            <a:r>
              <a:rPr lang="en-US" dirty="0"/>
              <a:t>}}}</a:t>
            </a:r>
          </a:p>
        </p:txBody>
      </p:sp>
    </p:spTree>
    <p:extLst>
      <p:ext uri="{BB962C8B-B14F-4D97-AF65-F5344CB8AC3E}">
        <p14:creationId xmlns:p14="http://schemas.microsoft.com/office/powerpoint/2010/main" val="23207475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marL="0" indent="0">
              <a:buNone/>
            </a:pPr>
            <a:r>
              <a:rPr lang="en-US" dirty="0"/>
              <a:t>/* Function to initialize top of two stacks*/</a:t>
            </a:r>
          </a:p>
          <a:p>
            <a:pPr marL="0" indent="0">
              <a:buNone/>
            </a:pPr>
            <a:r>
              <a:rPr lang="en-US" dirty="0"/>
              <a:t>void create()</a:t>
            </a:r>
          </a:p>
          <a:p>
            <a:pPr marL="0" indent="0">
              <a:buNone/>
            </a:pPr>
            <a:r>
              <a:rPr lang="en-US" dirty="0"/>
              <a:t>{</a:t>
            </a:r>
          </a:p>
          <a:p>
            <a:pPr marL="0" indent="0">
              <a:buNone/>
            </a:pPr>
            <a:r>
              <a:rPr lang="en-US" dirty="0"/>
              <a:t>top1 = top2 = -1;</a:t>
            </a:r>
          </a:p>
          <a:p>
            <a:pPr marL="0" indent="0">
              <a:buNone/>
            </a:pPr>
            <a:r>
              <a:rPr lang="en-US" dirty="0"/>
              <a:t>}</a:t>
            </a:r>
          </a:p>
          <a:p>
            <a:pPr marL="0" indent="0">
              <a:buNone/>
            </a:pPr>
            <a:endParaRPr lang="en-US" dirty="0"/>
          </a:p>
          <a:p>
            <a:pPr marL="0" indent="0">
              <a:buNone/>
            </a:pPr>
            <a:r>
              <a:rPr lang="en-US" dirty="0"/>
              <a:t>/* Function to push an element to stack */</a:t>
            </a:r>
          </a:p>
          <a:p>
            <a:pPr marL="0" indent="0">
              <a:buNone/>
            </a:pPr>
            <a:r>
              <a:rPr lang="en-US" dirty="0"/>
              <a:t>void push1(</a:t>
            </a:r>
            <a:r>
              <a:rPr lang="en-US" dirty="0" err="1"/>
              <a:t>int</a:t>
            </a:r>
            <a:r>
              <a:rPr lang="en-US" dirty="0"/>
              <a:t> element)</a:t>
            </a:r>
          </a:p>
          <a:p>
            <a:pPr marL="0" indent="0">
              <a:buNone/>
            </a:pPr>
            <a:r>
              <a:rPr lang="en-US" dirty="0"/>
              <a:t>{</a:t>
            </a:r>
          </a:p>
          <a:p>
            <a:pPr marL="0" indent="0">
              <a:buNone/>
            </a:pPr>
            <a:r>
              <a:rPr lang="en-US" dirty="0"/>
              <a:t>stack1[++top1] = element; // Pushing the element to stack1</a:t>
            </a:r>
          </a:p>
          <a:p>
            <a:pPr marL="0" indent="0">
              <a:buNone/>
            </a:pPr>
            <a:r>
              <a:rPr lang="en-US" dirty="0"/>
              <a:t>}</a:t>
            </a:r>
          </a:p>
        </p:txBody>
      </p:sp>
    </p:spTree>
    <p:extLst>
      <p:ext uri="{BB962C8B-B14F-4D97-AF65-F5344CB8AC3E}">
        <p14:creationId xmlns:p14="http://schemas.microsoft.com/office/powerpoint/2010/main" val="15455420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a:t>/* Function to pop an element from stack */</a:t>
            </a:r>
          </a:p>
          <a:p>
            <a:r>
              <a:rPr lang="en-US" dirty="0" err="1"/>
              <a:t>int</a:t>
            </a:r>
            <a:r>
              <a:rPr lang="en-US" dirty="0"/>
              <a:t> pop2()</a:t>
            </a:r>
          </a:p>
          <a:p>
            <a:r>
              <a:rPr lang="en-US" dirty="0"/>
              <a:t>{</a:t>
            </a:r>
          </a:p>
          <a:p>
            <a:r>
              <a:rPr lang="en-US" dirty="0"/>
              <a:t>return(stack2[top2--]); // pop element from stack2</a:t>
            </a:r>
          </a:p>
          <a:p>
            <a:r>
              <a:rPr lang="en-US" dirty="0"/>
              <a:t>}</a:t>
            </a:r>
          </a:p>
          <a:p>
            <a:endParaRPr lang="en-US" dirty="0"/>
          </a:p>
          <a:p>
            <a:r>
              <a:rPr lang="en-US" dirty="0"/>
              <a:t>/* Function to </a:t>
            </a:r>
            <a:r>
              <a:rPr lang="en-US" dirty="0" err="1"/>
              <a:t>enqueue</a:t>
            </a:r>
            <a:r>
              <a:rPr lang="en-US" dirty="0"/>
              <a:t> an element into the queue using stack */</a:t>
            </a:r>
          </a:p>
          <a:p>
            <a:r>
              <a:rPr lang="en-US" dirty="0"/>
              <a:t>void </a:t>
            </a:r>
            <a:r>
              <a:rPr lang="en-US" dirty="0" err="1"/>
              <a:t>enqueue</a:t>
            </a:r>
            <a:r>
              <a:rPr lang="en-US" dirty="0"/>
              <a:t>()</a:t>
            </a:r>
          </a:p>
          <a:p>
            <a:r>
              <a:rPr lang="en-US" dirty="0"/>
              <a:t>{</a:t>
            </a:r>
          </a:p>
          <a:p>
            <a:r>
              <a:rPr lang="en-US" dirty="0" err="1"/>
              <a:t>int</a:t>
            </a:r>
            <a:r>
              <a:rPr lang="en-US" dirty="0"/>
              <a:t> data, i;</a:t>
            </a:r>
          </a:p>
          <a:p>
            <a:r>
              <a:rPr lang="en-US" dirty="0" err="1"/>
              <a:t>printf</a:t>
            </a:r>
            <a:r>
              <a:rPr lang="en-US" dirty="0"/>
              <a:t>("Enter the data : ");</a:t>
            </a:r>
          </a:p>
          <a:p>
            <a:r>
              <a:rPr lang="en-US" dirty="0" err="1"/>
              <a:t>scanf</a:t>
            </a:r>
            <a:r>
              <a:rPr lang="en-US" dirty="0"/>
              <a:t>("%d", &amp;data);</a:t>
            </a:r>
          </a:p>
          <a:p>
            <a:r>
              <a:rPr lang="en-US" dirty="0"/>
              <a:t>push1(data); // Push data from stack to the queue</a:t>
            </a:r>
          </a:p>
          <a:p>
            <a:r>
              <a:rPr lang="en-US" dirty="0"/>
              <a:t>count++;</a:t>
            </a:r>
          </a:p>
          <a:p>
            <a:r>
              <a:rPr lang="en-US" dirty="0"/>
              <a:t>}</a:t>
            </a:r>
          </a:p>
          <a:p>
            <a:endParaRPr lang="en-US" dirty="0"/>
          </a:p>
        </p:txBody>
      </p:sp>
    </p:spTree>
    <p:extLst>
      <p:ext uri="{BB962C8B-B14F-4D97-AF65-F5344CB8AC3E}">
        <p14:creationId xmlns:p14="http://schemas.microsoft.com/office/powerpoint/2010/main" val="13327953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pPr marL="0" indent="0">
              <a:buNone/>
            </a:pPr>
            <a:r>
              <a:rPr lang="en-US" dirty="0"/>
              <a:t>/* Function to </a:t>
            </a:r>
            <a:r>
              <a:rPr lang="en-US" dirty="0" err="1"/>
              <a:t>dequeue</a:t>
            </a:r>
            <a:r>
              <a:rPr lang="en-US" dirty="0"/>
              <a:t> an element from the queue using stack */</a:t>
            </a:r>
          </a:p>
          <a:p>
            <a:pPr marL="0" indent="0">
              <a:buNone/>
            </a:pPr>
            <a:r>
              <a:rPr lang="en-US" dirty="0"/>
              <a:t>void </a:t>
            </a:r>
            <a:r>
              <a:rPr lang="en-US" dirty="0" err="1"/>
              <a:t>dequeue</a:t>
            </a:r>
            <a:r>
              <a:rPr lang="en-US" dirty="0"/>
              <a:t>()</a:t>
            </a:r>
          </a:p>
          <a:p>
            <a:pPr marL="0" indent="0">
              <a:buNone/>
            </a:pPr>
            <a:r>
              <a:rPr lang="en-US" dirty="0"/>
              <a:t>{</a:t>
            </a:r>
          </a:p>
          <a:p>
            <a:pPr marL="0" indent="0">
              <a:buNone/>
            </a:pPr>
            <a:r>
              <a:rPr lang="en-US" dirty="0" err="1"/>
              <a:t>int</a:t>
            </a:r>
            <a:r>
              <a:rPr lang="en-US" dirty="0"/>
              <a:t> i;</a:t>
            </a:r>
          </a:p>
          <a:p>
            <a:pPr marL="0" indent="0">
              <a:buNone/>
            </a:pPr>
            <a:r>
              <a:rPr lang="en-US" dirty="0"/>
              <a:t>for (i = 0;i &lt;= </a:t>
            </a:r>
            <a:r>
              <a:rPr lang="en-US" dirty="0" err="1"/>
              <a:t>count;i</a:t>
            </a:r>
            <a:r>
              <a:rPr lang="en-US" dirty="0"/>
              <a:t>++)</a:t>
            </a:r>
          </a:p>
          <a:p>
            <a:pPr marL="0" indent="0">
              <a:buNone/>
            </a:pPr>
            <a:r>
              <a:rPr lang="en-US" dirty="0"/>
              <a:t>{</a:t>
            </a:r>
          </a:p>
          <a:p>
            <a:pPr marL="0" indent="0">
              <a:buNone/>
            </a:pPr>
            <a:r>
              <a:rPr lang="en-US" dirty="0"/>
              <a:t>push2(pop1()); // Pop elements from stack1 and push them to stack2</a:t>
            </a:r>
          </a:p>
          <a:p>
            <a:pPr marL="0" indent="0">
              <a:buNone/>
            </a:pPr>
            <a:r>
              <a:rPr lang="en-US" dirty="0"/>
              <a:t>}</a:t>
            </a:r>
          </a:p>
          <a:p>
            <a:pPr marL="0" indent="0">
              <a:buNone/>
            </a:pPr>
            <a:r>
              <a:rPr lang="en-US" dirty="0"/>
              <a:t>pop2(); // Pop the element from stack2 which is the element to be </a:t>
            </a:r>
            <a:r>
              <a:rPr lang="en-US" dirty="0" err="1"/>
              <a:t>dequeued</a:t>
            </a:r>
            <a:endParaRPr lang="en-US" dirty="0"/>
          </a:p>
          <a:p>
            <a:pPr marL="0" indent="0">
              <a:buNone/>
            </a:pPr>
            <a:r>
              <a:rPr lang="en-US" dirty="0"/>
              <a:t>count--;</a:t>
            </a:r>
          </a:p>
          <a:p>
            <a:pPr marL="0" indent="0">
              <a:buNone/>
            </a:pPr>
            <a:r>
              <a:rPr lang="en-US" dirty="0"/>
              <a:t>for (i = 0;i &lt;= </a:t>
            </a:r>
            <a:r>
              <a:rPr lang="en-US" dirty="0" err="1"/>
              <a:t>count;i</a:t>
            </a:r>
            <a:r>
              <a:rPr lang="en-US" dirty="0"/>
              <a:t>++)</a:t>
            </a:r>
          </a:p>
          <a:p>
            <a:pPr marL="0" indent="0">
              <a:buNone/>
            </a:pPr>
            <a:r>
              <a:rPr lang="en-US" dirty="0"/>
              <a:t>{</a:t>
            </a:r>
          </a:p>
          <a:p>
            <a:pPr marL="0" indent="0">
              <a:buNone/>
            </a:pPr>
            <a:r>
              <a:rPr lang="en-US" dirty="0"/>
              <a:t>push1(pop2()); // Push back all the elements from stack2 to stack1</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1925792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lvl="0" indent="0" eaLnBrk="0" fontAlgn="base" hangingPunct="0">
              <a:spcBef>
                <a:spcPct val="0"/>
              </a:spcBef>
              <a:spcAft>
                <a:spcPct val="0"/>
              </a:spcAft>
              <a:buFontTx/>
              <a:buChar char="•"/>
            </a:pPr>
            <a:r>
              <a:rPr lang="en-US" sz="4000" b="1" dirty="0">
                <a:solidFill>
                  <a:srgbClr val="000000"/>
                </a:solidFill>
                <a:latin typeface="inherit"/>
                <a:cs typeface="Arial" pitchFamily="34" charset="0"/>
              </a:rPr>
              <a:t>Circular queue</a:t>
            </a:r>
            <a:endParaRPr lang="en-US" sz="4000" dirty="0">
              <a:solidFill>
                <a:srgbClr val="000000"/>
              </a:solidFill>
              <a:latin typeface="inherit"/>
              <a:cs typeface="Arial" pitchFamily="34" charset="0"/>
            </a:endParaRPr>
          </a:p>
          <a:p>
            <a:pPr marL="0" lvl="0" indent="0" eaLnBrk="0" fontAlgn="base" hangingPunct="0">
              <a:spcBef>
                <a:spcPct val="0"/>
              </a:spcBef>
              <a:spcAft>
                <a:spcPct val="0"/>
              </a:spcAft>
              <a:buNone/>
            </a:pPr>
            <a:r>
              <a:rPr lang="en-US" sz="1800" dirty="0">
                <a:solidFill>
                  <a:srgbClr val="000000"/>
                </a:solidFill>
                <a:latin typeface="Quattrocento"/>
                <a:cs typeface="Arial" pitchFamily="34" charset="0"/>
              </a:rPr>
              <a:t>Here, front and rear are connected to make a circle. It stores elements in circular way and perform operations on FIFO basis. It contains a collection of data which allows insertion of data at the end of the queue and deletion of data at the beginning of the queue.</a:t>
            </a:r>
            <a:endParaRPr lang="en-US" sz="1050" dirty="0">
              <a:latin typeface="Arial" pitchFamily="34" charset="0"/>
              <a:cs typeface="Arial" pitchFamily="34" charset="0"/>
            </a:endParaRPr>
          </a:p>
          <a:p>
            <a:endParaRPr lang="en-US" dirty="0"/>
          </a:p>
        </p:txBody>
      </p:sp>
      <p:sp>
        <p:nvSpPr>
          <p:cNvPr id="4" name="Rectangle 1"/>
          <p:cNvSpPr>
            <a:spLocks noChangeArrowheads="1"/>
          </p:cNvSpPr>
          <p:nvPr/>
        </p:nvSpPr>
        <p:spPr bwMode="auto">
          <a:xfrm>
            <a:off x="0" y="-230833"/>
            <a:ext cx="1655903"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sz="1200" b="0" i="0" u="none" strike="noStrike" cap="none" normalizeH="0" baseline="0" dirty="0" smtClean="0">
                <a:ln>
                  <a:noFill/>
                </a:ln>
                <a:solidFill>
                  <a:srgbClr val="000000"/>
                </a:solidFill>
                <a:effectLst/>
                <a:latin typeface="Quattrocento"/>
                <a:cs typeface="Arial" pitchFamily="34" charset="0"/>
              </a:rPr>
              <a:t>                                     </a:t>
            </a:r>
          </a:p>
        </p:txBody>
      </p:sp>
      <p:pic>
        <p:nvPicPr>
          <p:cNvPr id="13314" name="Picture 2" descr="circular-queue-MSA-Technoso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429000"/>
            <a:ext cx="17907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422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 Function to pop element from stack */</a:t>
            </a:r>
          </a:p>
          <a:p>
            <a:r>
              <a:rPr lang="en-US" dirty="0" err="1"/>
              <a:t>int</a:t>
            </a:r>
            <a:r>
              <a:rPr lang="en-US" dirty="0"/>
              <a:t> pop1()</a:t>
            </a:r>
          </a:p>
          <a:p>
            <a:r>
              <a:rPr lang="en-US" dirty="0"/>
              <a:t>{</a:t>
            </a:r>
          </a:p>
          <a:p>
            <a:r>
              <a:rPr lang="en-US" dirty="0"/>
              <a:t>return(stack1[top1--]); // Pop element from stack1</a:t>
            </a:r>
          </a:p>
          <a:p>
            <a:r>
              <a:rPr lang="en-US" dirty="0"/>
              <a:t>}</a:t>
            </a:r>
          </a:p>
          <a:p>
            <a:endParaRPr lang="en-US" dirty="0"/>
          </a:p>
          <a:p>
            <a:r>
              <a:rPr lang="en-US" dirty="0"/>
              <a:t>/* Function to push an element on to stack */</a:t>
            </a:r>
          </a:p>
          <a:p>
            <a:r>
              <a:rPr lang="en-US" dirty="0"/>
              <a:t>void push2(</a:t>
            </a:r>
            <a:r>
              <a:rPr lang="en-US" dirty="0" err="1"/>
              <a:t>int</a:t>
            </a:r>
            <a:r>
              <a:rPr lang="en-US" dirty="0"/>
              <a:t> element)</a:t>
            </a:r>
          </a:p>
          <a:p>
            <a:r>
              <a:rPr lang="en-US" dirty="0"/>
              <a:t>{</a:t>
            </a:r>
          </a:p>
          <a:p>
            <a:r>
              <a:rPr lang="en-US" dirty="0"/>
              <a:t>stack2[++top2] = element; // Pushing the element to stack2</a:t>
            </a:r>
          </a:p>
          <a:p>
            <a:r>
              <a:rPr lang="en-US" dirty="0"/>
              <a:t>}</a:t>
            </a:r>
          </a:p>
        </p:txBody>
      </p:sp>
    </p:spTree>
    <p:extLst>
      <p:ext uri="{BB962C8B-B14F-4D97-AF65-F5344CB8AC3E}">
        <p14:creationId xmlns:p14="http://schemas.microsoft.com/office/powerpoint/2010/main" val="18441531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solidFill>
            <a:srgbClr val="00B0F0"/>
          </a:solidFill>
        </p:spPr>
        <p:txBody>
          <a:bodyPr>
            <a:noAutofit/>
          </a:bodyPr>
          <a:lstStyle/>
          <a:p>
            <a:pPr marL="0" indent="0">
              <a:buNone/>
            </a:pPr>
            <a:r>
              <a:rPr lang="en-US" sz="1400" dirty="0"/>
              <a:t>/*Function to display the elements in the queue*/</a:t>
            </a:r>
          </a:p>
          <a:p>
            <a:pPr marL="0" indent="0">
              <a:buNone/>
            </a:pPr>
            <a:r>
              <a:rPr lang="en-US" sz="1400" dirty="0"/>
              <a:t>void display()</a:t>
            </a:r>
          </a:p>
          <a:p>
            <a:pPr marL="0" indent="0">
              <a:buNone/>
            </a:pPr>
            <a:r>
              <a:rPr lang="en-US" sz="1400" dirty="0"/>
              <a:t>{</a:t>
            </a:r>
          </a:p>
          <a:p>
            <a:pPr marL="0" indent="0">
              <a:buNone/>
            </a:pPr>
            <a:r>
              <a:rPr lang="en-US" sz="1400" dirty="0" err="1"/>
              <a:t>int</a:t>
            </a:r>
            <a:r>
              <a:rPr lang="en-US" sz="1400" dirty="0"/>
              <a:t> i;</a:t>
            </a:r>
          </a:p>
          <a:p>
            <a:pPr marL="0" indent="0">
              <a:buNone/>
            </a:pPr>
            <a:r>
              <a:rPr lang="en-US" sz="1400" dirty="0"/>
              <a:t>if(top1 == -1)</a:t>
            </a:r>
          </a:p>
          <a:p>
            <a:pPr marL="0" indent="0">
              <a:buNone/>
            </a:pPr>
            <a:r>
              <a:rPr lang="en-US" sz="1400" dirty="0"/>
              <a:t>{</a:t>
            </a:r>
          </a:p>
          <a:p>
            <a:pPr marL="0" indent="0">
              <a:buNone/>
            </a:pPr>
            <a:r>
              <a:rPr lang="en-US" sz="1400" dirty="0" err="1"/>
              <a:t>printf</a:t>
            </a:r>
            <a:r>
              <a:rPr lang="en-US" sz="1400" dirty="0"/>
              <a:t>("\</a:t>
            </a:r>
            <a:r>
              <a:rPr lang="en-US" sz="1400" dirty="0" err="1"/>
              <a:t>nEMPTY</a:t>
            </a:r>
            <a:r>
              <a:rPr lang="en-US" sz="1400" dirty="0"/>
              <a:t> QUEUE\n");</a:t>
            </a:r>
          </a:p>
          <a:p>
            <a:pPr marL="0" indent="0">
              <a:buNone/>
            </a:pPr>
            <a:r>
              <a:rPr lang="en-US" sz="1400" dirty="0"/>
              <a:t>}</a:t>
            </a:r>
          </a:p>
          <a:p>
            <a:pPr marL="0" indent="0">
              <a:buNone/>
            </a:pPr>
            <a:r>
              <a:rPr lang="en-US" sz="1400" dirty="0"/>
              <a:t>else</a:t>
            </a:r>
          </a:p>
          <a:p>
            <a:pPr marL="0" indent="0">
              <a:buNone/>
            </a:pPr>
            <a:r>
              <a:rPr lang="en-US" sz="1400" dirty="0"/>
              <a:t>{</a:t>
            </a:r>
          </a:p>
          <a:p>
            <a:pPr marL="0" indent="0">
              <a:buNone/>
            </a:pPr>
            <a:r>
              <a:rPr lang="en-US" sz="1400" dirty="0" err="1"/>
              <a:t>printf</a:t>
            </a:r>
            <a:r>
              <a:rPr lang="en-US" sz="1400" dirty="0"/>
              <a:t>("\</a:t>
            </a:r>
            <a:r>
              <a:rPr lang="en-US" sz="1400" dirty="0" err="1"/>
              <a:t>nQUEUE</a:t>
            </a:r>
            <a:r>
              <a:rPr lang="en-US" sz="1400" dirty="0"/>
              <a:t> ELEMENTS : ");</a:t>
            </a:r>
          </a:p>
          <a:p>
            <a:pPr marL="0" indent="0">
              <a:buNone/>
            </a:pPr>
            <a:r>
              <a:rPr lang="en-US" sz="1400" dirty="0"/>
              <a:t>for (i = 0;i &lt;= top1;i++)</a:t>
            </a:r>
          </a:p>
          <a:p>
            <a:pPr marL="0" indent="0">
              <a:buNone/>
            </a:pPr>
            <a:r>
              <a:rPr lang="en-US" sz="1400" dirty="0"/>
              <a:t>{</a:t>
            </a:r>
          </a:p>
          <a:p>
            <a:pPr marL="0" indent="0">
              <a:buNone/>
            </a:pPr>
            <a:r>
              <a:rPr lang="en-US" sz="1400" dirty="0" err="1"/>
              <a:t>printf</a:t>
            </a:r>
            <a:r>
              <a:rPr lang="en-US" sz="1400" dirty="0"/>
              <a:t>(" %d ", stack1[i]);</a:t>
            </a:r>
          </a:p>
          <a:p>
            <a:pPr marL="0" indent="0">
              <a:buNone/>
            </a:pPr>
            <a:r>
              <a:rPr lang="en-US" sz="1400" dirty="0"/>
              <a:t>}</a:t>
            </a:r>
          </a:p>
          <a:p>
            <a:pPr marL="0" indent="0">
              <a:buNone/>
            </a:pPr>
            <a:r>
              <a:rPr lang="en-US" sz="1400" dirty="0" err="1"/>
              <a:t>printf</a:t>
            </a:r>
            <a:r>
              <a:rPr lang="en-US" sz="1400" dirty="0"/>
              <a:t>("\n");</a:t>
            </a:r>
          </a:p>
          <a:p>
            <a:pPr marL="0" indent="0">
              <a:buNone/>
            </a:pPr>
            <a:r>
              <a:rPr lang="en-US" sz="1400" dirty="0"/>
              <a:t>}}</a:t>
            </a:r>
          </a:p>
        </p:txBody>
      </p:sp>
    </p:spTree>
    <p:extLst>
      <p:ext uri="{BB962C8B-B14F-4D97-AF65-F5344CB8AC3E}">
        <p14:creationId xmlns:p14="http://schemas.microsoft.com/office/powerpoint/2010/main" val="28868583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4248" y="1600200"/>
            <a:ext cx="767550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58498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74634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91494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1068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28625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23863"/>
            <a:ext cx="8001000" cy="601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46441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7312" y="1791494"/>
            <a:ext cx="6429375"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03180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3512" y="1772444"/>
            <a:ext cx="627697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08665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11362"/>
          </a:xfrm>
        </p:spPr>
        <p:txBody>
          <a:bodyPr>
            <a:noAutofit/>
          </a:bodyPr>
          <a:lstStyle/>
          <a:p>
            <a:r>
              <a:rPr lang="en-US" sz="2400" b="1" dirty="0"/>
              <a:t>Double-ended queue/ </a:t>
            </a:r>
            <a:r>
              <a:rPr lang="en-US" sz="2400" b="1" dirty="0" err="1"/>
              <a:t>Deque</a:t>
            </a:r>
            <a:r>
              <a:rPr lang="en-US" sz="2400" dirty="0"/>
              <a:t/>
            </a:r>
            <a:br>
              <a:rPr lang="en-US" sz="2400" dirty="0"/>
            </a:br>
            <a:r>
              <a:rPr lang="en-US" sz="2400" dirty="0"/>
              <a:t>Here, insert and delete operation can be occur at both ends that is front and rear of the </a:t>
            </a:r>
            <a:r>
              <a:rPr lang="en-US" sz="2400" dirty="0" err="1"/>
              <a:t>queu</a:t>
            </a:r>
            <a:r>
              <a:rPr lang="en-US" sz="2400" dirty="0"/>
              <a:t/>
            </a:r>
            <a:br>
              <a:rPr lang="en-US" sz="2400" dirty="0"/>
            </a:br>
            <a:endParaRPr lang="en-US" sz="2400"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6875" y="2767806"/>
            <a:ext cx="58102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3983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9187" y="1715294"/>
            <a:ext cx="6905625"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72090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5387" y="1734344"/>
            <a:ext cx="6753225"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848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0587" y="1705769"/>
            <a:ext cx="73628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9500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6337" y="1734344"/>
            <a:ext cx="6791325"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488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0612" y="1734344"/>
            <a:ext cx="6962775"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16763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9212" y="1743869"/>
            <a:ext cx="650557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396892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1112" y="1667669"/>
            <a:ext cx="6581775"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02517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7762" y="1696244"/>
            <a:ext cx="68484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92410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0137" y="1753394"/>
            <a:ext cx="69437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36903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4912" y="1610519"/>
            <a:ext cx="6734175"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4361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20762"/>
          </a:xfrm>
        </p:spPr>
        <p:txBody>
          <a:bodyPr>
            <a:normAutofit/>
          </a:bodyPr>
          <a:lstStyle/>
          <a:p>
            <a:r>
              <a:rPr lang="en-US" b="1" dirty="0" smtClean="0">
                <a:solidFill>
                  <a:srgbClr val="FF0066"/>
                </a:solidFill>
                <a:latin typeface="Times New Roman" pitchFamily="18" charset="0"/>
                <a:cs typeface="Times New Roman" pitchFamily="18" charset="0"/>
              </a:rPr>
              <a:t>Queue Basics</a:t>
            </a:r>
          </a:p>
        </p:txBody>
      </p:sp>
      <p:sp>
        <p:nvSpPr>
          <p:cNvPr id="3" name="Content Placeholder 2"/>
          <p:cNvSpPr>
            <a:spLocks noGrp="1"/>
          </p:cNvSpPr>
          <p:nvPr>
            <p:ph idx="1"/>
          </p:nvPr>
        </p:nvSpPr>
        <p:spPr>
          <a:xfrm>
            <a:off x="457200" y="990600"/>
            <a:ext cx="8382000" cy="5486400"/>
          </a:xfrm>
        </p:spPr>
        <p:txBody>
          <a:bodyPr/>
          <a:lstStyle/>
          <a:p>
            <a:r>
              <a:rPr lang="en-US" b="1" dirty="0" smtClean="0">
                <a:solidFill>
                  <a:srgbClr val="C00000"/>
                </a:solidFill>
                <a:latin typeface="Times New Roman" pitchFamily="18" charset="0"/>
                <a:cs typeface="Times New Roman" pitchFamily="18" charset="0"/>
              </a:rPr>
              <a:t>FIFO	-</a:t>
            </a:r>
            <a:r>
              <a:rPr lang="en-US" dirty="0" smtClean="0">
                <a:latin typeface="Times New Roman" pitchFamily="18" charset="0"/>
                <a:cs typeface="Times New Roman" pitchFamily="18" charset="0"/>
              </a:rPr>
              <a:t>	</a:t>
            </a:r>
            <a:r>
              <a:rPr lang="en-US" dirty="0" smtClean="0">
                <a:solidFill>
                  <a:srgbClr val="3333FF"/>
                </a:solidFill>
                <a:latin typeface="Times New Roman" pitchFamily="18" charset="0"/>
                <a:cs typeface="Times New Roman" pitchFamily="18" charset="0"/>
              </a:rPr>
              <a:t>First In First Out</a:t>
            </a:r>
          </a:p>
          <a:p>
            <a:r>
              <a:rPr lang="en-US" b="1" dirty="0" smtClean="0">
                <a:solidFill>
                  <a:srgbClr val="C00000"/>
                </a:solidFill>
                <a:latin typeface="Times New Roman" pitchFamily="18" charset="0"/>
                <a:cs typeface="Times New Roman" pitchFamily="18" charset="0"/>
              </a:rPr>
              <a:t>FCFS	-</a:t>
            </a:r>
            <a:r>
              <a:rPr lang="en-US" dirty="0" smtClean="0">
                <a:latin typeface="Times New Roman" pitchFamily="18" charset="0"/>
                <a:cs typeface="Times New Roman" pitchFamily="18" charset="0"/>
              </a:rPr>
              <a:t>	</a:t>
            </a:r>
            <a:r>
              <a:rPr lang="en-US" dirty="0" smtClean="0">
                <a:solidFill>
                  <a:srgbClr val="3333FF"/>
                </a:solidFill>
                <a:latin typeface="Times New Roman" pitchFamily="18" charset="0"/>
                <a:cs typeface="Times New Roman" pitchFamily="18" charset="0"/>
              </a:rPr>
              <a:t>First Come First Serve</a:t>
            </a:r>
          </a:p>
          <a:p>
            <a:r>
              <a:rPr lang="en-US" dirty="0" smtClean="0">
                <a:solidFill>
                  <a:srgbClr val="FF0066"/>
                </a:solidFill>
                <a:latin typeface="Times New Roman" pitchFamily="18" charset="0"/>
                <a:cs typeface="Times New Roman" pitchFamily="18" charset="0"/>
              </a:rPr>
              <a:t>Operations</a:t>
            </a:r>
            <a:r>
              <a:rPr lang="en-US" dirty="0" smtClean="0">
                <a:solidFill>
                  <a:srgbClr val="3333FF"/>
                </a:solidFill>
                <a:latin typeface="Times New Roman" pitchFamily="18" charset="0"/>
                <a:cs typeface="Times New Roman" pitchFamily="18" charset="0"/>
              </a:rPr>
              <a:t> </a:t>
            </a:r>
          </a:p>
          <a:p>
            <a:pPr lvl="1"/>
            <a:r>
              <a:rPr lang="en-US" dirty="0" smtClean="0">
                <a:solidFill>
                  <a:srgbClr val="002060"/>
                </a:solidFill>
                <a:latin typeface="Times New Roman" pitchFamily="18" charset="0"/>
                <a:cs typeface="Times New Roman" pitchFamily="18" charset="0"/>
              </a:rPr>
              <a:t>Insertion (or) </a:t>
            </a:r>
            <a:r>
              <a:rPr lang="en-US" dirty="0" smtClean="0">
                <a:solidFill>
                  <a:srgbClr val="FF0066"/>
                </a:solidFill>
                <a:latin typeface="Times New Roman" pitchFamily="18" charset="0"/>
                <a:cs typeface="Times New Roman" pitchFamily="18" charset="0"/>
              </a:rPr>
              <a:t>Enqueue</a:t>
            </a:r>
            <a:r>
              <a:rPr lang="en-US" dirty="0" smtClean="0">
                <a:solidFill>
                  <a:srgbClr val="002060"/>
                </a:solidFill>
                <a:latin typeface="Times New Roman" pitchFamily="18" charset="0"/>
                <a:cs typeface="Times New Roman" pitchFamily="18" charset="0"/>
              </a:rPr>
              <a:t> - At one End (Rear | Tail)</a:t>
            </a:r>
          </a:p>
          <a:p>
            <a:pPr lvl="1"/>
            <a:r>
              <a:rPr lang="en-US" dirty="0" smtClean="0">
                <a:solidFill>
                  <a:srgbClr val="002060"/>
                </a:solidFill>
                <a:latin typeface="Times New Roman" pitchFamily="18" charset="0"/>
                <a:cs typeface="Times New Roman" pitchFamily="18" charset="0"/>
              </a:rPr>
              <a:t>Deletion (or) </a:t>
            </a:r>
            <a:r>
              <a:rPr lang="en-US" dirty="0" smtClean="0">
                <a:solidFill>
                  <a:srgbClr val="FF0066"/>
                </a:solidFill>
                <a:latin typeface="Times New Roman" pitchFamily="18" charset="0"/>
                <a:cs typeface="Times New Roman" pitchFamily="18" charset="0"/>
              </a:rPr>
              <a:t>Dequeue</a:t>
            </a:r>
            <a:r>
              <a:rPr lang="en-US" dirty="0" smtClean="0">
                <a:solidFill>
                  <a:srgbClr val="002060"/>
                </a:solidFill>
                <a:latin typeface="Times New Roman" pitchFamily="18" charset="0"/>
                <a:cs typeface="Times New Roman" pitchFamily="18" charset="0"/>
              </a:rPr>
              <a:t> - At one End (Front | Head)</a:t>
            </a:r>
            <a:endParaRPr lang="en-US" dirty="0">
              <a:solidFill>
                <a:srgbClr val="002060"/>
              </a:solidFill>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1295400" y="5029200"/>
          <a:ext cx="6095999" cy="370840"/>
        </p:xfrm>
        <a:graphic>
          <a:graphicData uri="http://schemas.openxmlformats.org/drawingml/2006/table">
            <a:tbl>
              <a:tblPr firstRow="1" bandRow="1">
                <a:tableStyleId>{5C22544A-7EE6-4342-B048-85BDC9FD1C3A}</a:tableStyleId>
              </a:tblPr>
              <a:tblGrid>
                <a:gridCol w="870857"/>
                <a:gridCol w="870857"/>
                <a:gridCol w="870857"/>
                <a:gridCol w="870857"/>
                <a:gridCol w="870857"/>
                <a:gridCol w="870857"/>
                <a:gridCol w="870857"/>
              </a:tblGrid>
              <a:tr h="370840">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6</a:t>
                      </a:r>
                      <a:endParaRPr lang="en-US" dirty="0"/>
                    </a:p>
                  </a:txBody>
                  <a:tcPr/>
                </a:tc>
                <a:tc>
                  <a:txBody>
                    <a:bodyPr/>
                    <a:lstStyle/>
                    <a:p>
                      <a:pPr algn="ctr"/>
                      <a:r>
                        <a:rPr lang="en-US" dirty="0" smtClean="0"/>
                        <a:t>3</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5</a:t>
                      </a:r>
                      <a:endParaRPr lang="en-US" dirty="0"/>
                    </a:p>
                  </a:txBody>
                  <a:tcPr/>
                </a:tc>
              </a:tr>
            </a:tbl>
          </a:graphicData>
        </a:graphic>
      </p:graphicFrame>
      <p:sp>
        <p:nvSpPr>
          <p:cNvPr id="6" name="Rectangle 5"/>
          <p:cNvSpPr/>
          <p:nvPr/>
        </p:nvSpPr>
        <p:spPr>
          <a:xfrm>
            <a:off x="1371600" y="4572000"/>
            <a:ext cx="744756"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Front</a:t>
            </a:r>
            <a:endParaRPr lang="en-US" dirty="0"/>
          </a:p>
        </p:txBody>
      </p:sp>
      <p:sp>
        <p:nvSpPr>
          <p:cNvPr id="7" name="Rectangle 6"/>
          <p:cNvSpPr/>
          <p:nvPr/>
        </p:nvSpPr>
        <p:spPr>
          <a:xfrm>
            <a:off x="6629400" y="4572000"/>
            <a:ext cx="671979"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Rear</a:t>
            </a:r>
            <a:endParaRPr lang="en-US" dirty="0"/>
          </a:p>
        </p:txBody>
      </p:sp>
      <p:cxnSp>
        <p:nvCxnSpPr>
          <p:cNvPr id="9" name="Elbow Connector 8"/>
          <p:cNvCxnSpPr/>
          <p:nvPr/>
        </p:nvCxnSpPr>
        <p:spPr>
          <a:xfrm rot="16200000" flipV="1">
            <a:off x="6934200" y="54864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6200000" flipV="1">
            <a:off x="1676400" y="5486400"/>
            <a:ext cx="685800" cy="53340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086600" y="6096000"/>
            <a:ext cx="1210588"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Enqueue()</a:t>
            </a:r>
            <a:endParaRPr lang="en-US" b="1" dirty="0">
              <a:solidFill>
                <a:srgbClr val="C00000"/>
              </a:solidFill>
            </a:endParaRPr>
          </a:p>
        </p:txBody>
      </p:sp>
      <p:sp>
        <p:nvSpPr>
          <p:cNvPr id="14" name="Rectangle 13"/>
          <p:cNvSpPr/>
          <p:nvPr/>
        </p:nvSpPr>
        <p:spPr>
          <a:xfrm>
            <a:off x="1828800" y="6096000"/>
            <a:ext cx="1197764" cy="369332"/>
          </a:xfrm>
          <a:prstGeom prst="rect">
            <a:avLst/>
          </a:prstGeom>
        </p:spPr>
        <p:txBody>
          <a:bodyPr wrap="none">
            <a:spAutoFit/>
          </a:bodyPr>
          <a:lstStyle/>
          <a:p>
            <a:r>
              <a:rPr lang="en-US" b="1" dirty="0" smtClean="0">
                <a:solidFill>
                  <a:srgbClr val="C00000"/>
                </a:solidFill>
                <a:latin typeface="Times New Roman" pitchFamily="18" charset="0"/>
                <a:cs typeface="Times New Roman" pitchFamily="18" charset="0"/>
              </a:rPr>
              <a:t>Dequeue()</a:t>
            </a:r>
            <a:endParaRPr lang="en-US" b="1" dirty="0">
              <a:solidFill>
                <a:srgbClr val="C00000"/>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6812" y="1696244"/>
            <a:ext cx="6810375"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18846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1587" y="1705769"/>
            <a:ext cx="66008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8214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0137" y="1705769"/>
            <a:ext cx="69437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15931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8262" y="1639094"/>
            <a:ext cx="646747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0449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3012" y="1686719"/>
            <a:ext cx="665797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05827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7787" y="1781969"/>
            <a:ext cx="6448425"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44680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9212" y="2162969"/>
            <a:ext cx="650557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10290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7" y="1629569"/>
            <a:ext cx="778192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72803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76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037" y="1705769"/>
            <a:ext cx="77819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8687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fontScale="90000"/>
          </a:bodyPr>
          <a:lstStyle/>
          <a:p>
            <a:r>
              <a:rPr lang="en-US" b="1" dirty="0"/>
              <a:t>Circular Queue </a:t>
            </a:r>
            <a:r>
              <a:rPr lang="en-US" b="1" dirty="0" err="1"/>
              <a:t>Datastructure</a:t>
            </a:r>
            <a:r>
              <a:rPr lang="en-US" b="1" dirty="0"/>
              <a:t/>
            </a:r>
            <a:br>
              <a:rPr lang="en-US" b="1" dirty="0"/>
            </a:br>
            <a:endParaRPr lang="en-US" dirty="0"/>
          </a:p>
        </p:txBody>
      </p:sp>
      <p:sp>
        <p:nvSpPr>
          <p:cNvPr id="3" name="Content Placeholder 2"/>
          <p:cNvSpPr>
            <a:spLocks noGrp="1"/>
          </p:cNvSpPr>
          <p:nvPr>
            <p:ph idx="1"/>
          </p:nvPr>
        </p:nvSpPr>
        <p:spPr>
          <a:solidFill>
            <a:schemeClr val="accent6">
              <a:lumMod val="20000"/>
              <a:lumOff val="80000"/>
            </a:schemeClr>
          </a:solidFill>
        </p:spPr>
        <p:txBody>
          <a:bodyPr>
            <a:normAutofit lnSpcReduction="10000"/>
          </a:bodyPr>
          <a:lstStyle/>
          <a:p>
            <a:r>
              <a:rPr lang="en-US" sz="2600" b="1" dirty="0">
                <a:solidFill>
                  <a:srgbClr val="FF0000"/>
                </a:solidFill>
              </a:rPr>
              <a:t>What is Circular Queue?</a:t>
            </a:r>
          </a:p>
          <a:p>
            <a:r>
              <a:rPr lang="en-US" sz="2600" b="1" dirty="0"/>
              <a:t>A circular queue is a linear data structure in which the operations are performed based on FIFO (First In First Out) principle and the last position is connected back to the first position to make a circle</a:t>
            </a:r>
            <a:r>
              <a:rPr lang="en-US" sz="2600" b="1" dirty="0" smtClean="0"/>
              <a:t>.</a:t>
            </a:r>
            <a:r>
              <a:rPr lang="en-US" sz="2800" dirty="0"/>
              <a:t> A circular queue also called as a </a:t>
            </a:r>
            <a:r>
              <a:rPr lang="en-US" sz="2800" b="1" dirty="0"/>
              <a:t>Ring Buffer</a:t>
            </a:r>
            <a:r>
              <a:rPr lang="en-US" sz="2800" dirty="0"/>
              <a:t> can be implemented using arrays and linked lists.</a:t>
            </a:r>
            <a:endParaRPr lang="en-US" sz="2600" b="1" dirty="0" smtClean="0"/>
          </a:p>
          <a:p>
            <a:r>
              <a:rPr lang="en-US" sz="2600" dirty="0"/>
              <a:t>Graphical representation of a circular queue is as follows...</a:t>
            </a:r>
          </a:p>
          <a:p>
            <a:r>
              <a:rPr lang="en-US" dirty="0"/>
              <a:t/>
            </a:r>
            <a:br>
              <a:rPr lang="en-US" dirty="0"/>
            </a:b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114800"/>
            <a:ext cx="305061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0544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8229600" cy="516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97360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2133600"/>
            <a:ext cx="619125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52400"/>
            <a:ext cx="619125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828800" y="3810000"/>
            <a:ext cx="5867400" cy="2031325"/>
          </a:xfrm>
          <a:prstGeom prst="rect">
            <a:avLst/>
          </a:prstGeom>
        </p:spPr>
        <p:txBody>
          <a:bodyPr wrap="square">
            <a:spAutoFit/>
          </a:bodyPr>
          <a:lstStyle/>
          <a:p>
            <a:r>
              <a:rPr lang="en-US" dirty="0">
                <a:solidFill>
                  <a:srgbClr val="FF0000"/>
                </a:solidFill>
              </a:rPr>
              <a:t>This situation also says that Queue is Full and we cannot insert the new element because 'rear' is still at last position. In the above situation, even though we have empty positions in the queue we can not make use of them to insert the new element. This is the major problem in a normal queue data structure. To overcome this problem we use a circular queue data structure</a:t>
            </a:r>
            <a:r>
              <a:rPr lang="en-US" dirty="0"/>
              <a:t>.</a:t>
            </a:r>
          </a:p>
        </p:txBody>
      </p:sp>
    </p:spTree>
    <p:extLst>
      <p:ext uri="{BB962C8B-B14F-4D97-AF65-F5344CB8AC3E}">
        <p14:creationId xmlns:p14="http://schemas.microsoft.com/office/powerpoint/2010/main" val="1127785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solidFill>
            <a:schemeClr val="accent6">
              <a:lumMod val="20000"/>
              <a:lumOff val="80000"/>
            </a:schemeClr>
          </a:solidFill>
        </p:spPr>
        <p:txBody>
          <a:bodyPr>
            <a:normAutofit fontScale="62500" lnSpcReduction="20000"/>
          </a:bodyPr>
          <a:lstStyle/>
          <a:p>
            <a:r>
              <a:rPr lang="en-US" dirty="0">
                <a:solidFill>
                  <a:srgbClr val="FF0000"/>
                </a:solidFill>
              </a:rPr>
              <a:t>Advantage:</a:t>
            </a:r>
          </a:p>
          <a:p>
            <a:r>
              <a:rPr lang="en-US" dirty="0"/>
              <a:t>Circular queue can reutilized the empty places in the queue (where </a:t>
            </a:r>
            <a:r>
              <a:rPr lang="en-US" dirty="0" err="1"/>
              <a:t>dequeue</a:t>
            </a:r>
            <a:r>
              <a:rPr lang="en-US" dirty="0"/>
              <a:t> is performed) unlike linear queue.</a:t>
            </a:r>
          </a:p>
          <a:p>
            <a:pPr lvl="1"/>
            <a:r>
              <a:rPr lang="en-US" dirty="0"/>
              <a:t>It takes up less memory than the linear queue</a:t>
            </a:r>
            <a:r>
              <a:rPr lang="en-US" dirty="0" smtClean="0"/>
              <a:t>.</a:t>
            </a:r>
          </a:p>
          <a:p>
            <a:r>
              <a:rPr lang="en-US" dirty="0"/>
              <a:t>Doesn’t use dynamic memory → No memory leaks</a:t>
            </a:r>
          </a:p>
          <a:p>
            <a:r>
              <a:rPr lang="en-US" dirty="0" smtClean="0"/>
              <a:t>Simple </a:t>
            </a:r>
            <a:r>
              <a:rPr lang="en-US" dirty="0"/>
              <a:t>Implementation → easy to trust and test</a:t>
            </a:r>
          </a:p>
          <a:p>
            <a:r>
              <a:rPr lang="en-US" dirty="0"/>
              <a:t>Never has to reorganize / copy data around</a:t>
            </a:r>
          </a:p>
          <a:p>
            <a:r>
              <a:rPr lang="en-US" dirty="0"/>
              <a:t>All operations occur in constant time O(1)</a:t>
            </a:r>
          </a:p>
          <a:p>
            <a:pPr lvl="1"/>
            <a:endParaRPr lang="en-US" dirty="0"/>
          </a:p>
          <a:p>
            <a:r>
              <a:rPr lang="en-US" dirty="0">
                <a:solidFill>
                  <a:srgbClr val="FF0000"/>
                </a:solidFill>
              </a:rPr>
              <a:t>Disadvantage:</a:t>
            </a:r>
          </a:p>
          <a:p>
            <a:r>
              <a:rPr lang="en-US" dirty="0"/>
              <a:t>Difficult to understand the full and empty condition for circular queue.</a:t>
            </a:r>
          </a:p>
          <a:p>
            <a:r>
              <a:rPr lang="en-US" dirty="0"/>
              <a:t>One element needs to be sacrificed to understand the queue full/empty conditions</a:t>
            </a:r>
            <a:r>
              <a:rPr lang="en-US" dirty="0" smtClean="0"/>
              <a:t>.</a:t>
            </a:r>
          </a:p>
          <a:p>
            <a:r>
              <a:rPr lang="en-US" dirty="0"/>
              <a:t>Have to know the max size beforehand</a:t>
            </a:r>
          </a:p>
          <a:p>
            <a:endParaRPr lang="en-US" dirty="0"/>
          </a:p>
          <a:p>
            <a:endParaRPr lang="en-US" dirty="0"/>
          </a:p>
        </p:txBody>
      </p:sp>
    </p:spTree>
    <p:extLst>
      <p:ext uri="{BB962C8B-B14F-4D97-AF65-F5344CB8AC3E}">
        <p14:creationId xmlns:p14="http://schemas.microsoft.com/office/powerpoint/2010/main" val="13661107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457200"/>
            <a:ext cx="57912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73058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Method-1</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69181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809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64167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7610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5947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707181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64636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4095</TotalTime>
  <Words>3143</Words>
  <Application>Microsoft Office PowerPoint</Application>
  <PresentationFormat>On-screen Show (4:3)</PresentationFormat>
  <Paragraphs>971</Paragraphs>
  <Slides>185</Slides>
  <Notes>0</Notes>
  <HiddenSlides>0</HiddenSlides>
  <MMClips>0</MMClips>
  <ScaleCrop>false</ScaleCrop>
  <HeadingPairs>
    <vt:vector size="4" baseType="variant">
      <vt:variant>
        <vt:lpstr>Theme</vt:lpstr>
      </vt:variant>
      <vt:variant>
        <vt:i4>1</vt:i4>
      </vt:variant>
      <vt:variant>
        <vt:lpstr>Slide Titles</vt:lpstr>
      </vt:variant>
      <vt:variant>
        <vt:i4>185</vt:i4>
      </vt:variant>
    </vt:vector>
  </HeadingPairs>
  <TitlesOfParts>
    <vt:vector size="186" baseType="lpstr">
      <vt:lpstr>Office Theme</vt:lpstr>
      <vt:lpstr>Data Structures QUEUE</vt:lpstr>
      <vt:lpstr>UNIT-4 TOPIC</vt:lpstr>
      <vt:lpstr>Data Structures</vt:lpstr>
      <vt:lpstr>PowerPoint Presentation</vt:lpstr>
      <vt:lpstr>Types of queues</vt:lpstr>
      <vt:lpstr>PowerPoint Presentation</vt:lpstr>
      <vt:lpstr>Double-ended queue/ Deque Here, insert and delete operation can be occur at both ends that is front and rear of the queu </vt:lpstr>
      <vt:lpstr>Queue Basics</vt:lpstr>
      <vt:lpstr>PowerPoint Presentation</vt:lpstr>
      <vt:lpstr>Queue Operations</vt:lpstr>
      <vt:lpstr>Queue Operations</vt:lpstr>
      <vt:lpstr>Queue Operations</vt:lpstr>
      <vt:lpstr>Queue Operations</vt:lpstr>
      <vt:lpstr>Queue Operations</vt:lpstr>
      <vt:lpstr>Queue Operations  Time Complexity</vt:lpstr>
      <vt:lpstr>Queue Operations  Drawbacks</vt:lpstr>
      <vt:lpstr>Queue Applications</vt:lpstr>
      <vt:lpstr>Queue Implementation</vt:lpstr>
      <vt:lpstr>PowerPoint Presentation</vt:lpstr>
      <vt:lpstr>PowerPoint Presentation</vt:lpstr>
      <vt:lpstr>PowerPoint Presentation</vt:lpstr>
      <vt:lpstr>Queue Implementation using Array </vt:lpstr>
      <vt:lpstr>Queue Implementation using Array  Enqueue(x) </vt:lpstr>
      <vt:lpstr>Queue Implementation using Array  Dequeue() </vt:lpstr>
      <vt:lpstr>Queue Implementation using Array  Display() </vt:lpstr>
      <vt:lpstr>Queue Implementation using Array  Peek() </vt:lpstr>
      <vt:lpstr>Queue Implementation using Linked List </vt:lpstr>
      <vt:lpstr>Queue Implementation using LL  main() </vt:lpstr>
      <vt:lpstr>Queue Implementation using LL  Enqueue(x) </vt:lpstr>
      <vt:lpstr>PowerPoint Presentation</vt:lpstr>
      <vt:lpstr>PowerPoint Presentation</vt:lpstr>
      <vt:lpstr>Queue Implementation using LL  Dequeue()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Circular Queue Datastructure </vt:lpstr>
      <vt:lpstr>PowerPoint Presentation</vt:lpstr>
      <vt:lpstr>PowerPoint Presentation</vt:lpstr>
      <vt:lpstr>PowerPoint Presentation</vt:lpstr>
      <vt:lpstr>Method-1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Circular Queue using Linked List </vt:lpstr>
      <vt:lpstr>Implementation of Circular Queue using Linked List </vt:lpstr>
      <vt:lpstr>PowerPoint Presentation</vt:lpstr>
      <vt:lpstr>PowerPoint Presentation</vt:lpstr>
      <vt:lpstr>Algorithm for Implementing Circular Queue using linked list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Double Ended Queue Datastructure </vt:lpstr>
      <vt:lpstr>PowerPoint Presentation</vt:lpstr>
      <vt:lpstr>PowerPoint Presentation</vt:lpstr>
      <vt:lpstr>PowerPoint Presentation</vt:lpstr>
      <vt:lpstr>PowerPoint Presentation</vt:lpstr>
      <vt:lpstr>  insertfront() insertrear() deletefront() deleterear()</vt:lpstr>
      <vt:lpstr>Insert rear()</vt:lpstr>
      <vt:lpstr>Insertrear()</vt:lpstr>
      <vt:lpstr>DELETEFRONT</vt:lpstr>
      <vt:lpstr>INSERTFRONT front– we cannot do front ++ again I want insert front now front = -1  queue is full in this case N-1 –front  corner cases take care </vt:lpstr>
      <vt:lpstr> deletefront not do front--, will do f++ if front =N-1 front=0 set </vt:lpstr>
      <vt:lpstr>deleterear() rear--</vt:lpstr>
      <vt:lpstr>Delete rear</vt:lpstr>
      <vt:lpstr>deleterear()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Priority Queue </vt:lpstr>
      <vt:lpstr>PowerPoint Presentation</vt:lpstr>
      <vt:lpstr>PowerPoint Presentation</vt:lpstr>
      <vt:lpstr>Priority Queue</vt:lpstr>
      <vt:lpstr>PowerPoint Presentation</vt:lpstr>
      <vt:lpstr>PowerPoint Presentation</vt:lpstr>
      <vt:lpstr>Steps for Implementing Priority Queue in C </vt:lpstr>
      <vt:lpstr>PowerPoint Presentation</vt:lpstr>
      <vt:lpstr>PowerPoint Presentation</vt:lpstr>
      <vt:lpstr>PowerPoint Presentation</vt:lpstr>
      <vt:lpstr>Algorithm to implement Priority Queue using Array </vt:lpstr>
      <vt:lpstr>PowerPoint Presentation</vt:lpstr>
      <vt:lpstr>PowerPoint Presentation</vt:lpstr>
      <vt:lpstr>Implementation of Priority Queue using Linked List </vt:lpstr>
      <vt:lpstr>Steps for Implementing Priority Queue using Linked List in C </vt:lpstr>
      <vt:lpstr>PowerPoint Presentation</vt:lpstr>
      <vt:lpstr>PowerPoint Presentation</vt:lpstr>
      <vt:lpstr>PowerPoint Presentation</vt:lpstr>
      <vt:lpstr>Algorithm for Implementing Priority Queue using linked list in C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KUMARANP</dc:creator>
  <cp:lastModifiedBy>Welcome</cp:lastModifiedBy>
  <cp:revision>337</cp:revision>
  <dcterms:created xsi:type="dcterms:W3CDTF">2018-12-17T15:35:15Z</dcterms:created>
  <dcterms:modified xsi:type="dcterms:W3CDTF">2021-05-21T05:34:11Z</dcterms:modified>
</cp:coreProperties>
</file>